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 id="2147483696" r:id="rId5"/>
  </p:sldMasterIdLst>
  <p:notesMasterIdLst>
    <p:notesMasterId r:id="rId54"/>
  </p:notesMasterIdLst>
  <p:handoutMasterIdLst>
    <p:handoutMasterId r:id="rId55"/>
  </p:handoutMasterIdLst>
  <p:sldIdLst>
    <p:sldId id="327" r:id="rId6"/>
    <p:sldId id="330" r:id="rId7"/>
    <p:sldId id="331" r:id="rId8"/>
    <p:sldId id="332" r:id="rId9"/>
    <p:sldId id="298" r:id="rId10"/>
    <p:sldId id="262" r:id="rId11"/>
    <p:sldId id="263" r:id="rId12"/>
    <p:sldId id="333" r:id="rId13"/>
    <p:sldId id="335" r:id="rId14"/>
    <p:sldId id="336" r:id="rId15"/>
    <p:sldId id="337" r:id="rId16"/>
    <p:sldId id="338" r:id="rId17"/>
    <p:sldId id="339" r:id="rId18"/>
    <p:sldId id="340" r:id="rId19"/>
    <p:sldId id="341" r:id="rId20"/>
    <p:sldId id="277" r:id="rId21"/>
    <p:sldId id="334"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42" r:id="rId43"/>
    <p:sldId id="319" r:id="rId44"/>
    <p:sldId id="321" r:id="rId45"/>
    <p:sldId id="322" r:id="rId46"/>
    <p:sldId id="323" r:id="rId47"/>
    <p:sldId id="324" r:id="rId48"/>
    <p:sldId id="288" r:id="rId49"/>
    <p:sldId id="289" r:id="rId50"/>
    <p:sldId id="320" r:id="rId51"/>
    <p:sldId id="274"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73" autoAdjust="0"/>
    <p:restoredTop sz="85183"/>
  </p:normalViewPr>
  <p:slideViewPr>
    <p:cSldViewPr snapToGrid="0" snapToObjects="1">
      <p:cViewPr varScale="1">
        <p:scale>
          <a:sx n="97" d="100"/>
          <a:sy n="97" d="100"/>
        </p:scale>
        <p:origin x="1272"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viewProps" Target="viewProps.xml"/><Relationship Id="rId5" Type="http://schemas.openxmlformats.org/officeDocument/2006/relationships/slideMaster" Target="slideMasters/slideMaster2.xml"/><Relationship Id="rId61" Type="http://schemas.microsoft.com/office/2015/10/relationships/revisionInfo" Target="revisionInfo.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commentAuthors" Target="commentAuthor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presProps" Target="pres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D5456B-F262-4293-A0EE-7E86DCF76F3B}" type="doc">
      <dgm:prSet loTypeId="urn:microsoft.com/office/officeart/2005/8/layout/process2" loCatId="process" qsTypeId="urn:microsoft.com/office/officeart/2005/8/quickstyle/simple1" qsCatId="simple" csTypeId="urn:microsoft.com/office/officeart/2005/8/colors/accent1_2" csCatId="accent1" phldr="1"/>
      <dgm:spPr/>
    </dgm:pt>
    <dgm:pt modelId="{6D67D9FB-3ED1-4AC1-AE2B-B5BB2B57BE04}">
      <dgm:prSet phldrT="[Text]"/>
      <dgm:spPr/>
      <dgm:t>
        <a:bodyPr/>
        <a:lstStyle/>
        <a:p>
          <a:r>
            <a:rPr lang="en-US" b="0" i="0" dirty="0"/>
            <a:t>Retrieve and parse launch data from the SpaceX API</a:t>
          </a:r>
          <a:endParaRPr lang="en-US" dirty="0"/>
        </a:p>
      </dgm:t>
    </dgm:pt>
    <dgm:pt modelId="{6BDAF86E-65C9-4079-82D6-01D33306169D}" type="parTrans" cxnId="{4A9A83B5-827F-465E-8BDD-231F61BD2A42}">
      <dgm:prSet/>
      <dgm:spPr/>
      <dgm:t>
        <a:bodyPr/>
        <a:lstStyle/>
        <a:p>
          <a:endParaRPr lang="en-US"/>
        </a:p>
      </dgm:t>
    </dgm:pt>
    <dgm:pt modelId="{2DCDC094-2BA1-40A5-B3C2-5A25BDEF5232}" type="sibTrans" cxnId="{4A9A83B5-827F-465E-8BDD-231F61BD2A42}">
      <dgm:prSet/>
      <dgm:spPr/>
      <dgm:t>
        <a:bodyPr/>
        <a:lstStyle/>
        <a:p>
          <a:endParaRPr lang="en-US"/>
        </a:p>
      </dgm:t>
    </dgm:pt>
    <dgm:pt modelId="{405FEDE5-A596-46C7-8BE4-A86BA2DD1C23}">
      <dgm:prSet phldrT="[Text]"/>
      <dgm:spPr/>
      <dgm:t>
        <a:bodyPr/>
        <a:lstStyle/>
        <a:p>
          <a:r>
            <a:rPr lang="en-US" b="0" i="0" dirty="0"/>
            <a:t>Restrict the dataset to only include launches conducted with Falcon 9 rockets</a:t>
          </a:r>
          <a:endParaRPr lang="en-US" dirty="0"/>
        </a:p>
      </dgm:t>
    </dgm:pt>
    <dgm:pt modelId="{50B9EB53-ED3D-41CE-8AD1-690FE8C28397}" type="parTrans" cxnId="{161139C1-3505-4CF2-8FCD-2011FC605BD3}">
      <dgm:prSet/>
      <dgm:spPr/>
      <dgm:t>
        <a:bodyPr/>
        <a:lstStyle/>
        <a:p>
          <a:endParaRPr lang="en-US"/>
        </a:p>
      </dgm:t>
    </dgm:pt>
    <dgm:pt modelId="{C4DD42A4-DA9B-4AEC-BC3F-406DE323B9FD}" type="sibTrans" cxnId="{161139C1-3505-4CF2-8FCD-2011FC605BD3}">
      <dgm:prSet/>
      <dgm:spPr/>
      <dgm:t>
        <a:bodyPr/>
        <a:lstStyle/>
        <a:p>
          <a:endParaRPr lang="en-US"/>
        </a:p>
      </dgm:t>
    </dgm:pt>
    <dgm:pt modelId="{D1ED56D1-F589-4ED8-91BB-0CFA082D8363}">
      <dgm:prSet phldrT="[Text]"/>
      <dgm:spPr/>
      <dgm:t>
        <a:bodyPr/>
        <a:lstStyle/>
        <a:p>
          <a:r>
            <a:rPr lang="en-US" b="0" i="0" dirty="0"/>
            <a:t>Address Missing Values in the Dataset</a:t>
          </a:r>
          <a:endParaRPr lang="en-US" dirty="0"/>
        </a:p>
      </dgm:t>
    </dgm:pt>
    <dgm:pt modelId="{D5750F20-5FF9-4F42-B8A4-A3494AAE9E0C}" type="parTrans" cxnId="{45FE1C1A-FA87-461B-8A58-B7BD4D78AA60}">
      <dgm:prSet/>
      <dgm:spPr/>
      <dgm:t>
        <a:bodyPr/>
        <a:lstStyle/>
        <a:p>
          <a:endParaRPr lang="en-US"/>
        </a:p>
      </dgm:t>
    </dgm:pt>
    <dgm:pt modelId="{410CDA39-C81F-440D-95C7-4A428BEA5194}" type="sibTrans" cxnId="{45FE1C1A-FA87-461B-8A58-B7BD4D78AA60}">
      <dgm:prSet/>
      <dgm:spPr/>
      <dgm:t>
        <a:bodyPr/>
        <a:lstStyle/>
        <a:p>
          <a:endParaRPr lang="en-US"/>
        </a:p>
      </dgm:t>
    </dgm:pt>
    <dgm:pt modelId="{24C05FAA-8CF8-415B-8056-0BD5101E3526}" type="pres">
      <dgm:prSet presAssocID="{3BD5456B-F262-4293-A0EE-7E86DCF76F3B}" presName="linearFlow" presStyleCnt="0">
        <dgm:presLayoutVars>
          <dgm:resizeHandles val="exact"/>
        </dgm:presLayoutVars>
      </dgm:prSet>
      <dgm:spPr/>
    </dgm:pt>
    <dgm:pt modelId="{98046F91-F2B7-408D-BB9A-1117FAC6476E}" type="pres">
      <dgm:prSet presAssocID="{6D67D9FB-3ED1-4AC1-AE2B-B5BB2B57BE04}" presName="node" presStyleLbl="node1" presStyleIdx="0" presStyleCnt="3">
        <dgm:presLayoutVars>
          <dgm:bulletEnabled val="1"/>
        </dgm:presLayoutVars>
      </dgm:prSet>
      <dgm:spPr/>
    </dgm:pt>
    <dgm:pt modelId="{14FECBFD-AC1F-4AE7-8D86-DD3F6A0F1297}" type="pres">
      <dgm:prSet presAssocID="{2DCDC094-2BA1-40A5-B3C2-5A25BDEF5232}" presName="sibTrans" presStyleLbl="sibTrans2D1" presStyleIdx="0" presStyleCnt="2"/>
      <dgm:spPr/>
    </dgm:pt>
    <dgm:pt modelId="{82B6B7FD-C68C-47BD-9BB7-8932AD064039}" type="pres">
      <dgm:prSet presAssocID="{2DCDC094-2BA1-40A5-B3C2-5A25BDEF5232}" presName="connectorText" presStyleLbl="sibTrans2D1" presStyleIdx="0" presStyleCnt="2"/>
      <dgm:spPr/>
    </dgm:pt>
    <dgm:pt modelId="{F341403F-E8BD-4C5E-9554-B62A068DDF45}" type="pres">
      <dgm:prSet presAssocID="{405FEDE5-A596-46C7-8BE4-A86BA2DD1C23}" presName="node" presStyleLbl="node1" presStyleIdx="1" presStyleCnt="3">
        <dgm:presLayoutVars>
          <dgm:bulletEnabled val="1"/>
        </dgm:presLayoutVars>
      </dgm:prSet>
      <dgm:spPr/>
    </dgm:pt>
    <dgm:pt modelId="{98BA30C1-E52B-4EA3-B65D-1A944D51BAEE}" type="pres">
      <dgm:prSet presAssocID="{C4DD42A4-DA9B-4AEC-BC3F-406DE323B9FD}" presName="sibTrans" presStyleLbl="sibTrans2D1" presStyleIdx="1" presStyleCnt="2"/>
      <dgm:spPr/>
    </dgm:pt>
    <dgm:pt modelId="{3B80E271-2F44-4F7D-A0EC-B3BEE1252927}" type="pres">
      <dgm:prSet presAssocID="{C4DD42A4-DA9B-4AEC-BC3F-406DE323B9FD}" presName="connectorText" presStyleLbl="sibTrans2D1" presStyleIdx="1" presStyleCnt="2"/>
      <dgm:spPr/>
    </dgm:pt>
    <dgm:pt modelId="{CC8CBCA2-36F0-443A-9C74-AB714DBA1A14}" type="pres">
      <dgm:prSet presAssocID="{D1ED56D1-F589-4ED8-91BB-0CFA082D8363}" presName="node" presStyleLbl="node1" presStyleIdx="2" presStyleCnt="3">
        <dgm:presLayoutVars>
          <dgm:bulletEnabled val="1"/>
        </dgm:presLayoutVars>
      </dgm:prSet>
      <dgm:spPr/>
    </dgm:pt>
  </dgm:ptLst>
  <dgm:cxnLst>
    <dgm:cxn modelId="{45FE1C1A-FA87-461B-8A58-B7BD4D78AA60}" srcId="{3BD5456B-F262-4293-A0EE-7E86DCF76F3B}" destId="{D1ED56D1-F589-4ED8-91BB-0CFA082D8363}" srcOrd="2" destOrd="0" parTransId="{D5750F20-5FF9-4F42-B8A4-A3494AAE9E0C}" sibTransId="{410CDA39-C81F-440D-95C7-4A428BEA5194}"/>
    <dgm:cxn modelId="{A777C81C-6B77-49AF-84E4-46E3905C634D}" type="presOf" srcId="{3BD5456B-F262-4293-A0EE-7E86DCF76F3B}" destId="{24C05FAA-8CF8-415B-8056-0BD5101E3526}" srcOrd="0" destOrd="0" presId="urn:microsoft.com/office/officeart/2005/8/layout/process2"/>
    <dgm:cxn modelId="{C94FCC33-AFB9-4D78-BBB6-8949ED845ED6}" type="presOf" srcId="{2DCDC094-2BA1-40A5-B3C2-5A25BDEF5232}" destId="{14FECBFD-AC1F-4AE7-8D86-DD3F6A0F1297}" srcOrd="0" destOrd="0" presId="urn:microsoft.com/office/officeart/2005/8/layout/process2"/>
    <dgm:cxn modelId="{35CFA240-DFFF-438E-802D-79E0F97A3C69}" type="presOf" srcId="{C4DD42A4-DA9B-4AEC-BC3F-406DE323B9FD}" destId="{3B80E271-2F44-4F7D-A0EC-B3BEE1252927}" srcOrd="1" destOrd="0" presId="urn:microsoft.com/office/officeart/2005/8/layout/process2"/>
    <dgm:cxn modelId="{229C2F75-3EE3-4990-A210-EF2214B28598}" type="presOf" srcId="{405FEDE5-A596-46C7-8BE4-A86BA2DD1C23}" destId="{F341403F-E8BD-4C5E-9554-B62A068DDF45}" srcOrd="0" destOrd="0" presId="urn:microsoft.com/office/officeart/2005/8/layout/process2"/>
    <dgm:cxn modelId="{2EFB007A-18BD-4C52-A145-BCF4D054C956}" type="presOf" srcId="{2DCDC094-2BA1-40A5-B3C2-5A25BDEF5232}" destId="{82B6B7FD-C68C-47BD-9BB7-8932AD064039}" srcOrd="1" destOrd="0" presId="urn:microsoft.com/office/officeart/2005/8/layout/process2"/>
    <dgm:cxn modelId="{FE739F96-5ACA-47E5-8F1A-E1120AB79BBA}" type="presOf" srcId="{D1ED56D1-F589-4ED8-91BB-0CFA082D8363}" destId="{CC8CBCA2-36F0-443A-9C74-AB714DBA1A14}" srcOrd="0" destOrd="0" presId="urn:microsoft.com/office/officeart/2005/8/layout/process2"/>
    <dgm:cxn modelId="{D0954798-91D7-48AB-97D8-17A6C7FA97C1}" type="presOf" srcId="{C4DD42A4-DA9B-4AEC-BC3F-406DE323B9FD}" destId="{98BA30C1-E52B-4EA3-B65D-1A944D51BAEE}" srcOrd="0" destOrd="0" presId="urn:microsoft.com/office/officeart/2005/8/layout/process2"/>
    <dgm:cxn modelId="{4A9A83B5-827F-465E-8BDD-231F61BD2A42}" srcId="{3BD5456B-F262-4293-A0EE-7E86DCF76F3B}" destId="{6D67D9FB-3ED1-4AC1-AE2B-B5BB2B57BE04}" srcOrd="0" destOrd="0" parTransId="{6BDAF86E-65C9-4079-82D6-01D33306169D}" sibTransId="{2DCDC094-2BA1-40A5-B3C2-5A25BDEF5232}"/>
    <dgm:cxn modelId="{8BD687BC-63D3-42D2-8F7C-2E42C0B738F9}" type="presOf" srcId="{6D67D9FB-3ED1-4AC1-AE2B-B5BB2B57BE04}" destId="{98046F91-F2B7-408D-BB9A-1117FAC6476E}" srcOrd="0" destOrd="0" presId="urn:microsoft.com/office/officeart/2005/8/layout/process2"/>
    <dgm:cxn modelId="{161139C1-3505-4CF2-8FCD-2011FC605BD3}" srcId="{3BD5456B-F262-4293-A0EE-7E86DCF76F3B}" destId="{405FEDE5-A596-46C7-8BE4-A86BA2DD1C23}" srcOrd="1" destOrd="0" parTransId="{50B9EB53-ED3D-41CE-8AD1-690FE8C28397}" sibTransId="{C4DD42A4-DA9B-4AEC-BC3F-406DE323B9FD}"/>
    <dgm:cxn modelId="{2BE75362-8197-4C5B-8F5E-2752C851A874}" type="presParOf" srcId="{24C05FAA-8CF8-415B-8056-0BD5101E3526}" destId="{98046F91-F2B7-408D-BB9A-1117FAC6476E}" srcOrd="0" destOrd="0" presId="urn:microsoft.com/office/officeart/2005/8/layout/process2"/>
    <dgm:cxn modelId="{0653A220-B490-43B5-9C96-5F5D851EFBC4}" type="presParOf" srcId="{24C05FAA-8CF8-415B-8056-0BD5101E3526}" destId="{14FECBFD-AC1F-4AE7-8D86-DD3F6A0F1297}" srcOrd="1" destOrd="0" presId="urn:microsoft.com/office/officeart/2005/8/layout/process2"/>
    <dgm:cxn modelId="{A34E0702-EF12-42C8-98A0-809C39379BA7}" type="presParOf" srcId="{14FECBFD-AC1F-4AE7-8D86-DD3F6A0F1297}" destId="{82B6B7FD-C68C-47BD-9BB7-8932AD064039}" srcOrd="0" destOrd="0" presId="urn:microsoft.com/office/officeart/2005/8/layout/process2"/>
    <dgm:cxn modelId="{6AA69821-D271-4C0C-AACB-9F549D0450B0}" type="presParOf" srcId="{24C05FAA-8CF8-415B-8056-0BD5101E3526}" destId="{F341403F-E8BD-4C5E-9554-B62A068DDF45}" srcOrd="2" destOrd="0" presId="urn:microsoft.com/office/officeart/2005/8/layout/process2"/>
    <dgm:cxn modelId="{5C30DF1F-3801-42EE-8B26-41E4D4A21142}" type="presParOf" srcId="{24C05FAA-8CF8-415B-8056-0BD5101E3526}" destId="{98BA30C1-E52B-4EA3-B65D-1A944D51BAEE}" srcOrd="3" destOrd="0" presId="urn:microsoft.com/office/officeart/2005/8/layout/process2"/>
    <dgm:cxn modelId="{A3848789-0583-449D-97BC-F63556B62F85}" type="presParOf" srcId="{98BA30C1-E52B-4EA3-B65D-1A944D51BAEE}" destId="{3B80E271-2F44-4F7D-A0EC-B3BEE1252927}" srcOrd="0" destOrd="0" presId="urn:microsoft.com/office/officeart/2005/8/layout/process2"/>
    <dgm:cxn modelId="{170D94D8-1318-4FD8-9665-30D4BA26E4B3}" type="presParOf" srcId="{24C05FAA-8CF8-415B-8056-0BD5101E3526}" destId="{CC8CBCA2-36F0-443A-9C74-AB714DBA1A14}" srcOrd="4"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BD5456B-F262-4293-A0EE-7E86DCF76F3B}" type="doc">
      <dgm:prSet loTypeId="urn:microsoft.com/office/officeart/2005/8/layout/process2" loCatId="process" qsTypeId="urn:microsoft.com/office/officeart/2005/8/quickstyle/simple1" qsCatId="simple" csTypeId="urn:microsoft.com/office/officeart/2005/8/colors/accent1_2" csCatId="accent1" phldr="1"/>
      <dgm:spPr/>
    </dgm:pt>
    <dgm:pt modelId="{6D67D9FB-3ED1-4AC1-AE2B-B5BB2B57BE04}">
      <dgm:prSet phldrT="[Text]"/>
      <dgm:spPr/>
      <dgm:t>
        <a:bodyPr/>
        <a:lstStyle/>
        <a:p>
          <a:r>
            <a:rPr lang="en-US" b="0" i="0" dirty="0"/>
            <a:t>Retrieve information from the Falcon 9 Launch Wikipedia page</a:t>
          </a:r>
          <a:endParaRPr lang="en-US" dirty="0"/>
        </a:p>
      </dgm:t>
    </dgm:pt>
    <dgm:pt modelId="{6BDAF86E-65C9-4079-82D6-01D33306169D}" type="parTrans" cxnId="{4A9A83B5-827F-465E-8BDD-231F61BD2A42}">
      <dgm:prSet/>
      <dgm:spPr/>
      <dgm:t>
        <a:bodyPr/>
        <a:lstStyle/>
        <a:p>
          <a:endParaRPr lang="en-US"/>
        </a:p>
      </dgm:t>
    </dgm:pt>
    <dgm:pt modelId="{2DCDC094-2BA1-40A5-B3C2-5A25BDEF5232}" type="sibTrans" cxnId="{4A9A83B5-827F-465E-8BDD-231F61BD2A42}">
      <dgm:prSet/>
      <dgm:spPr/>
      <dgm:t>
        <a:bodyPr/>
        <a:lstStyle/>
        <a:p>
          <a:endParaRPr lang="en-US"/>
        </a:p>
      </dgm:t>
    </dgm:pt>
    <dgm:pt modelId="{405FEDE5-A596-46C7-8BE4-A86BA2DD1C23}">
      <dgm:prSet phldrT="[Text]"/>
      <dgm:spPr/>
      <dgm:t>
        <a:bodyPr/>
        <a:lstStyle/>
        <a:p>
          <a:r>
            <a:rPr lang="en-US" b="0" i="0" dirty="0"/>
            <a:t>Retrieve all column names from the HTML table header</a:t>
          </a:r>
          <a:endParaRPr lang="en-US" dirty="0"/>
        </a:p>
      </dgm:t>
    </dgm:pt>
    <dgm:pt modelId="{50B9EB53-ED3D-41CE-8AD1-690FE8C28397}" type="parTrans" cxnId="{161139C1-3505-4CF2-8FCD-2011FC605BD3}">
      <dgm:prSet/>
      <dgm:spPr/>
      <dgm:t>
        <a:bodyPr/>
        <a:lstStyle/>
        <a:p>
          <a:endParaRPr lang="en-US"/>
        </a:p>
      </dgm:t>
    </dgm:pt>
    <dgm:pt modelId="{C4DD42A4-DA9B-4AEC-BC3F-406DE323B9FD}" type="sibTrans" cxnId="{161139C1-3505-4CF2-8FCD-2011FC605BD3}">
      <dgm:prSet/>
      <dgm:spPr/>
      <dgm:t>
        <a:bodyPr/>
        <a:lstStyle/>
        <a:p>
          <a:endParaRPr lang="en-US"/>
        </a:p>
      </dgm:t>
    </dgm:pt>
    <dgm:pt modelId="{D1ED56D1-F589-4ED8-91BB-0CFA082D8363}">
      <dgm:prSet phldrT="[Text]"/>
      <dgm:spPr/>
      <dgm:t>
        <a:bodyPr/>
        <a:lstStyle/>
        <a:p>
          <a:r>
            <a:rPr lang="en-US" b="0" i="0" dirty="0"/>
            <a:t>Construct a </a:t>
          </a:r>
          <a:r>
            <a:rPr lang="en-US" b="0" i="0" dirty="0" err="1"/>
            <a:t>DataFrame</a:t>
          </a:r>
          <a:r>
            <a:rPr lang="en-US" b="0" i="0" dirty="0"/>
            <a:t> by extracting information from the launch-related HTML tables</a:t>
          </a:r>
          <a:endParaRPr lang="en-US" dirty="0"/>
        </a:p>
      </dgm:t>
    </dgm:pt>
    <dgm:pt modelId="{D5750F20-5FF9-4F42-B8A4-A3494AAE9E0C}" type="parTrans" cxnId="{45FE1C1A-FA87-461B-8A58-B7BD4D78AA60}">
      <dgm:prSet/>
      <dgm:spPr/>
      <dgm:t>
        <a:bodyPr/>
        <a:lstStyle/>
        <a:p>
          <a:endParaRPr lang="en-US"/>
        </a:p>
      </dgm:t>
    </dgm:pt>
    <dgm:pt modelId="{410CDA39-C81F-440D-95C7-4A428BEA5194}" type="sibTrans" cxnId="{45FE1C1A-FA87-461B-8A58-B7BD4D78AA60}">
      <dgm:prSet/>
      <dgm:spPr/>
      <dgm:t>
        <a:bodyPr/>
        <a:lstStyle/>
        <a:p>
          <a:endParaRPr lang="en-US"/>
        </a:p>
      </dgm:t>
    </dgm:pt>
    <dgm:pt modelId="{24C05FAA-8CF8-415B-8056-0BD5101E3526}" type="pres">
      <dgm:prSet presAssocID="{3BD5456B-F262-4293-A0EE-7E86DCF76F3B}" presName="linearFlow" presStyleCnt="0">
        <dgm:presLayoutVars>
          <dgm:resizeHandles val="exact"/>
        </dgm:presLayoutVars>
      </dgm:prSet>
      <dgm:spPr/>
    </dgm:pt>
    <dgm:pt modelId="{98046F91-F2B7-408D-BB9A-1117FAC6476E}" type="pres">
      <dgm:prSet presAssocID="{6D67D9FB-3ED1-4AC1-AE2B-B5BB2B57BE04}" presName="node" presStyleLbl="node1" presStyleIdx="0" presStyleCnt="3" custLinFactNeighborX="-352">
        <dgm:presLayoutVars>
          <dgm:bulletEnabled val="1"/>
        </dgm:presLayoutVars>
      </dgm:prSet>
      <dgm:spPr/>
    </dgm:pt>
    <dgm:pt modelId="{14FECBFD-AC1F-4AE7-8D86-DD3F6A0F1297}" type="pres">
      <dgm:prSet presAssocID="{2DCDC094-2BA1-40A5-B3C2-5A25BDEF5232}" presName="sibTrans" presStyleLbl="sibTrans2D1" presStyleIdx="0" presStyleCnt="2"/>
      <dgm:spPr/>
    </dgm:pt>
    <dgm:pt modelId="{82B6B7FD-C68C-47BD-9BB7-8932AD064039}" type="pres">
      <dgm:prSet presAssocID="{2DCDC094-2BA1-40A5-B3C2-5A25BDEF5232}" presName="connectorText" presStyleLbl="sibTrans2D1" presStyleIdx="0" presStyleCnt="2"/>
      <dgm:spPr/>
    </dgm:pt>
    <dgm:pt modelId="{F341403F-E8BD-4C5E-9554-B62A068DDF45}" type="pres">
      <dgm:prSet presAssocID="{405FEDE5-A596-46C7-8BE4-A86BA2DD1C23}" presName="node" presStyleLbl="node1" presStyleIdx="1" presStyleCnt="3">
        <dgm:presLayoutVars>
          <dgm:bulletEnabled val="1"/>
        </dgm:presLayoutVars>
      </dgm:prSet>
      <dgm:spPr/>
    </dgm:pt>
    <dgm:pt modelId="{98BA30C1-E52B-4EA3-B65D-1A944D51BAEE}" type="pres">
      <dgm:prSet presAssocID="{C4DD42A4-DA9B-4AEC-BC3F-406DE323B9FD}" presName="sibTrans" presStyleLbl="sibTrans2D1" presStyleIdx="1" presStyleCnt="2"/>
      <dgm:spPr/>
    </dgm:pt>
    <dgm:pt modelId="{3B80E271-2F44-4F7D-A0EC-B3BEE1252927}" type="pres">
      <dgm:prSet presAssocID="{C4DD42A4-DA9B-4AEC-BC3F-406DE323B9FD}" presName="connectorText" presStyleLbl="sibTrans2D1" presStyleIdx="1" presStyleCnt="2"/>
      <dgm:spPr/>
    </dgm:pt>
    <dgm:pt modelId="{CC8CBCA2-36F0-443A-9C74-AB714DBA1A14}" type="pres">
      <dgm:prSet presAssocID="{D1ED56D1-F589-4ED8-91BB-0CFA082D8363}" presName="node" presStyleLbl="node1" presStyleIdx="2" presStyleCnt="3">
        <dgm:presLayoutVars>
          <dgm:bulletEnabled val="1"/>
        </dgm:presLayoutVars>
      </dgm:prSet>
      <dgm:spPr/>
    </dgm:pt>
  </dgm:ptLst>
  <dgm:cxnLst>
    <dgm:cxn modelId="{45FE1C1A-FA87-461B-8A58-B7BD4D78AA60}" srcId="{3BD5456B-F262-4293-A0EE-7E86DCF76F3B}" destId="{D1ED56D1-F589-4ED8-91BB-0CFA082D8363}" srcOrd="2" destOrd="0" parTransId="{D5750F20-5FF9-4F42-B8A4-A3494AAE9E0C}" sibTransId="{410CDA39-C81F-440D-95C7-4A428BEA5194}"/>
    <dgm:cxn modelId="{A777C81C-6B77-49AF-84E4-46E3905C634D}" type="presOf" srcId="{3BD5456B-F262-4293-A0EE-7E86DCF76F3B}" destId="{24C05FAA-8CF8-415B-8056-0BD5101E3526}" srcOrd="0" destOrd="0" presId="urn:microsoft.com/office/officeart/2005/8/layout/process2"/>
    <dgm:cxn modelId="{C94FCC33-AFB9-4D78-BBB6-8949ED845ED6}" type="presOf" srcId="{2DCDC094-2BA1-40A5-B3C2-5A25BDEF5232}" destId="{14FECBFD-AC1F-4AE7-8D86-DD3F6A0F1297}" srcOrd="0" destOrd="0" presId="urn:microsoft.com/office/officeart/2005/8/layout/process2"/>
    <dgm:cxn modelId="{35CFA240-DFFF-438E-802D-79E0F97A3C69}" type="presOf" srcId="{C4DD42A4-DA9B-4AEC-BC3F-406DE323B9FD}" destId="{3B80E271-2F44-4F7D-A0EC-B3BEE1252927}" srcOrd="1" destOrd="0" presId="urn:microsoft.com/office/officeart/2005/8/layout/process2"/>
    <dgm:cxn modelId="{229C2F75-3EE3-4990-A210-EF2214B28598}" type="presOf" srcId="{405FEDE5-A596-46C7-8BE4-A86BA2DD1C23}" destId="{F341403F-E8BD-4C5E-9554-B62A068DDF45}" srcOrd="0" destOrd="0" presId="urn:microsoft.com/office/officeart/2005/8/layout/process2"/>
    <dgm:cxn modelId="{2EFB007A-18BD-4C52-A145-BCF4D054C956}" type="presOf" srcId="{2DCDC094-2BA1-40A5-B3C2-5A25BDEF5232}" destId="{82B6B7FD-C68C-47BD-9BB7-8932AD064039}" srcOrd="1" destOrd="0" presId="urn:microsoft.com/office/officeart/2005/8/layout/process2"/>
    <dgm:cxn modelId="{FE739F96-5ACA-47E5-8F1A-E1120AB79BBA}" type="presOf" srcId="{D1ED56D1-F589-4ED8-91BB-0CFA082D8363}" destId="{CC8CBCA2-36F0-443A-9C74-AB714DBA1A14}" srcOrd="0" destOrd="0" presId="urn:microsoft.com/office/officeart/2005/8/layout/process2"/>
    <dgm:cxn modelId="{D0954798-91D7-48AB-97D8-17A6C7FA97C1}" type="presOf" srcId="{C4DD42A4-DA9B-4AEC-BC3F-406DE323B9FD}" destId="{98BA30C1-E52B-4EA3-B65D-1A944D51BAEE}" srcOrd="0" destOrd="0" presId="urn:microsoft.com/office/officeart/2005/8/layout/process2"/>
    <dgm:cxn modelId="{4A9A83B5-827F-465E-8BDD-231F61BD2A42}" srcId="{3BD5456B-F262-4293-A0EE-7E86DCF76F3B}" destId="{6D67D9FB-3ED1-4AC1-AE2B-B5BB2B57BE04}" srcOrd="0" destOrd="0" parTransId="{6BDAF86E-65C9-4079-82D6-01D33306169D}" sibTransId="{2DCDC094-2BA1-40A5-B3C2-5A25BDEF5232}"/>
    <dgm:cxn modelId="{8BD687BC-63D3-42D2-8F7C-2E42C0B738F9}" type="presOf" srcId="{6D67D9FB-3ED1-4AC1-AE2B-B5BB2B57BE04}" destId="{98046F91-F2B7-408D-BB9A-1117FAC6476E}" srcOrd="0" destOrd="0" presId="urn:microsoft.com/office/officeart/2005/8/layout/process2"/>
    <dgm:cxn modelId="{161139C1-3505-4CF2-8FCD-2011FC605BD3}" srcId="{3BD5456B-F262-4293-A0EE-7E86DCF76F3B}" destId="{405FEDE5-A596-46C7-8BE4-A86BA2DD1C23}" srcOrd="1" destOrd="0" parTransId="{50B9EB53-ED3D-41CE-8AD1-690FE8C28397}" sibTransId="{C4DD42A4-DA9B-4AEC-BC3F-406DE323B9FD}"/>
    <dgm:cxn modelId="{2BE75362-8197-4C5B-8F5E-2752C851A874}" type="presParOf" srcId="{24C05FAA-8CF8-415B-8056-0BD5101E3526}" destId="{98046F91-F2B7-408D-BB9A-1117FAC6476E}" srcOrd="0" destOrd="0" presId="urn:microsoft.com/office/officeart/2005/8/layout/process2"/>
    <dgm:cxn modelId="{0653A220-B490-43B5-9C96-5F5D851EFBC4}" type="presParOf" srcId="{24C05FAA-8CF8-415B-8056-0BD5101E3526}" destId="{14FECBFD-AC1F-4AE7-8D86-DD3F6A0F1297}" srcOrd="1" destOrd="0" presId="urn:microsoft.com/office/officeart/2005/8/layout/process2"/>
    <dgm:cxn modelId="{A34E0702-EF12-42C8-98A0-809C39379BA7}" type="presParOf" srcId="{14FECBFD-AC1F-4AE7-8D86-DD3F6A0F1297}" destId="{82B6B7FD-C68C-47BD-9BB7-8932AD064039}" srcOrd="0" destOrd="0" presId="urn:microsoft.com/office/officeart/2005/8/layout/process2"/>
    <dgm:cxn modelId="{6AA69821-D271-4C0C-AACB-9F549D0450B0}" type="presParOf" srcId="{24C05FAA-8CF8-415B-8056-0BD5101E3526}" destId="{F341403F-E8BD-4C5E-9554-B62A068DDF45}" srcOrd="2" destOrd="0" presId="urn:microsoft.com/office/officeart/2005/8/layout/process2"/>
    <dgm:cxn modelId="{5C30DF1F-3801-42EE-8B26-41E4D4A21142}" type="presParOf" srcId="{24C05FAA-8CF8-415B-8056-0BD5101E3526}" destId="{98BA30C1-E52B-4EA3-B65D-1A944D51BAEE}" srcOrd="3" destOrd="0" presId="urn:microsoft.com/office/officeart/2005/8/layout/process2"/>
    <dgm:cxn modelId="{A3848789-0583-449D-97BC-F63556B62F85}" type="presParOf" srcId="{98BA30C1-E52B-4EA3-B65D-1A944D51BAEE}" destId="{3B80E271-2F44-4F7D-A0EC-B3BEE1252927}" srcOrd="0" destOrd="0" presId="urn:microsoft.com/office/officeart/2005/8/layout/process2"/>
    <dgm:cxn modelId="{170D94D8-1318-4FD8-9665-30D4BA26E4B3}" type="presParOf" srcId="{24C05FAA-8CF8-415B-8056-0BD5101E3526}" destId="{CC8CBCA2-36F0-443A-9C74-AB714DBA1A14}" srcOrd="4"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F92E8E-EE59-4B20-8509-D1757B9781A2}" type="doc">
      <dgm:prSet loTypeId="urn:microsoft.com/office/officeart/2005/8/layout/process1" loCatId="process" qsTypeId="urn:microsoft.com/office/officeart/2005/8/quickstyle/simple1" qsCatId="simple" csTypeId="urn:microsoft.com/office/officeart/2005/8/colors/accent1_2" csCatId="accent1" phldr="1"/>
      <dgm:spPr/>
    </dgm:pt>
    <dgm:pt modelId="{8C9C397A-DFC4-4E57-8120-E37F8FF8C194}">
      <dgm:prSet phldrT="[Text]"/>
      <dgm:spPr/>
      <dgm:t>
        <a:bodyPr/>
        <a:lstStyle/>
        <a:p>
          <a:r>
            <a:rPr lang="en-US" dirty="0"/>
            <a:t>EDA</a:t>
          </a:r>
        </a:p>
      </dgm:t>
    </dgm:pt>
    <dgm:pt modelId="{0B424C25-C01B-4ED6-B5E9-AEA31AAE0716}" type="parTrans" cxnId="{91822137-1094-42A8-89AC-230ABE80C237}">
      <dgm:prSet/>
      <dgm:spPr/>
      <dgm:t>
        <a:bodyPr/>
        <a:lstStyle/>
        <a:p>
          <a:endParaRPr lang="en-US"/>
        </a:p>
      </dgm:t>
    </dgm:pt>
    <dgm:pt modelId="{C2B696EF-200B-4AEB-B20E-95F913BD5838}" type="sibTrans" cxnId="{91822137-1094-42A8-89AC-230ABE80C237}">
      <dgm:prSet/>
      <dgm:spPr/>
      <dgm:t>
        <a:bodyPr/>
        <a:lstStyle/>
        <a:p>
          <a:endParaRPr lang="en-US"/>
        </a:p>
      </dgm:t>
    </dgm:pt>
    <dgm:pt modelId="{35FDC467-596F-4354-AD87-F037A6D87934}">
      <dgm:prSet phldrT="[Text]"/>
      <dgm:spPr/>
      <dgm:t>
        <a:bodyPr/>
        <a:lstStyle/>
        <a:p>
          <a:r>
            <a:rPr lang="en-US" dirty="0"/>
            <a:t>Summarizations</a:t>
          </a:r>
        </a:p>
      </dgm:t>
    </dgm:pt>
    <dgm:pt modelId="{A69B8718-654D-4A6E-A20C-0BADE28AF0F7}" type="parTrans" cxnId="{E3F926D0-655C-48F6-A5E1-2E99EE635554}">
      <dgm:prSet/>
      <dgm:spPr/>
      <dgm:t>
        <a:bodyPr/>
        <a:lstStyle/>
        <a:p>
          <a:endParaRPr lang="en-US"/>
        </a:p>
      </dgm:t>
    </dgm:pt>
    <dgm:pt modelId="{EE2525A3-4A02-4E63-A67B-C001E7CA6D8B}" type="sibTrans" cxnId="{E3F926D0-655C-48F6-A5E1-2E99EE635554}">
      <dgm:prSet/>
      <dgm:spPr/>
      <dgm:t>
        <a:bodyPr/>
        <a:lstStyle/>
        <a:p>
          <a:endParaRPr lang="en-US"/>
        </a:p>
      </dgm:t>
    </dgm:pt>
    <dgm:pt modelId="{285F099C-4BDE-4202-9430-00F069448B73}">
      <dgm:prSet phldrT="[Text]"/>
      <dgm:spPr/>
      <dgm:t>
        <a:bodyPr/>
        <a:lstStyle/>
        <a:p>
          <a:r>
            <a:rPr lang="en-US" dirty="0"/>
            <a:t>Creation of Landing Outcome Label</a:t>
          </a:r>
        </a:p>
      </dgm:t>
    </dgm:pt>
    <dgm:pt modelId="{3F53DD6D-4222-4B1F-8A15-68750CFD5F99}" type="parTrans" cxnId="{408C41F6-D11A-442F-95C1-D5C0D33559F9}">
      <dgm:prSet/>
      <dgm:spPr/>
      <dgm:t>
        <a:bodyPr/>
        <a:lstStyle/>
        <a:p>
          <a:endParaRPr lang="en-US"/>
        </a:p>
      </dgm:t>
    </dgm:pt>
    <dgm:pt modelId="{6987F881-C05B-432D-92FE-B48FCE769DD0}" type="sibTrans" cxnId="{408C41F6-D11A-442F-95C1-D5C0D33559F9}">
      <dgm:prSet/>
      <dgm:spPr/>
      <dgm:t>
        <a:bodyPr/>
        <a:lstStyle/>
        <a:p>
          <a:endParaRPr lang="en-US"/>
        </a:p>
      </dgm:t>
    </dgm:pt>
    <dgm:pt modelId="{16CCA6D5-6EA5-479E-8A37-F91180B9F529}" type="pres">
      <dgm:prSet presAssocID="{E4F92E8E-EE59-4B20-8509-D1757B9781A2}" presName="Name0" presStyleCnt="0">
        <dgm:presLayoutVars>
          <dgm:dir/>
          <dgm:resizeHandles val="exact"/>
        </dgm:presLayoutVars>
      </dgm:prSet>
      <dgm:spPr/>
    </dgm:pt>
    <dgm:pt modelId="{68EB306A-5A9C-4B80-9B3E-B7453C8219D4}" type="pres">
      <dgm:prSet presAssocID="{8C9C397A-DFC4-4E57-8120-E37F8FF8C194}" presName="node" presStyleLbl="node1" presStyleIdx="0" presStyleCnt="3">
        <dgm:presLayoutVars>
          <dgm:bulletEnabled val="1"/>
        </dgm:presLayoutVars>
      </dgm:prSet>
      <dgm:spPr/>
    </dgm:pt>
    <dgm:pt modelId="{39A9749B-063C-4D78-AA07-E2D4EB203F8B}" type="pres">
      <dgm:prSet presAssocID="{C2B696EF-200B-4AEB-B20E-95F913BD5838}" presName="sibTrans" presStyleLbl="sibTrans2D1" presStyleIdx="0" presStyleCnt="2"/>
      <dgm:spPr/>
    </dgm:pt>
    <dgm:pt modelId="{CA7CB401-4632-4D85-9127-C3EFBA2A13D9}" type="pres">
      <dgm:prSet presAssocID="{C2B696EF-200B-4AEB-B20E-95F913BD5838}" presName="connectorText" presStyleLbl="sibTrans2D1" presStyleIdx="0" presStyleCnt="2"/>
      <dgm:spPr/>
    </dgm:pt>
    <dgm:pt modelId="{3A9ADB33-A5E6-45A1-B277-801347281F47}" type="pres">
      <dgm:prSet presAssocID="{35FDC467-596F-4354-AD87-F037A6D87934}" presName="node" presStyleLbl="node1" presStyleIdx="1" presStyleCnt="3">
        <dgm:presLayoutVars>
          <dgm:bulletEnabled val="1"/>
        </dgm:presLayoutVars>
      </dgm:prSet>
      <dgm:spPr/>
    </dgm:pt>
    <dgm:pt modelId="{E0E1863D-B348-4BF7-9BED-507807420F95}" type="pres">
      <dgm:prSet presAssocID="{EE2525A3-4A02-4E63-A67B-C001E7CA6D8B}" presName="sibTrans" presStyleLbl="sibTrans2D1" presStyleIdx="1" presStyleCnt="2"/>
      <dgm:spPr/>
    </dgm:pt>
    <dgm:pt modelId="{1BDBBEE0-B8F6-4D9D-9461-3D9044912AAB}" type="pres">
      <dgm:prSet presAssocID="{EE2525A3-4A02-4E63-A67B-C001E7CA6D8B}" presName="connectorText" presStyleLbl="sibTrans2D1" presStyleIdx="1" presStyleCnt="2"/>
      <dgm:spPr/>
    </dgm:pt>
    <dgm:pt modelId="{4D841B64-54C0-4E43-9998-05FE44A132CE}" type="pres">
      <dgm:prSet presAssocID="{285F099C-4BDE-4202-9430-00F069448B73}" presName="node" presStyleLbl="node1" presStyleIdx="2" presStyleCnt="3">
        <dgm:presLayoutVars>
          <dgm:bulletEnabled val="1"/>
        </dgm:presLayoutVars>
      </dgm:prSet>
      <dgm:spPr/>
    </dgm:pt>
  </dgm:ptLst>
  <dgm:cxnLst>
    <dgm:cxn modelId="{91822137-1094-42A8-89AC-230ABE80C237}" srcId="{E4F92E8E-EE59-4B20-8509-D1757B9781A2}" destId="{8C9C397A-DFC4-4E57-8120-E37F8FF8C194}" srcOrd="0" destOrd="0" parTransId="{0B424C25-C01B-4ED6-B5E9-AEA31AAE0716}" sibTransId="{C2B696EF-200B-4AEB-B20E-95F913BD5838}"/>
    <dgm:cxn modelId="{A4E7B660-93AE-4C75-AA3D-BB1EB784AA55}" type="presOf" srcId="{C2B696EF-200B-4AEB-B20E-95F913BD5838}" destId="{CA7CB401-4632-4D85-9127-C3EFBA2A13D9}" srcOrd="1" destOrd="0" presId="urn:microsoft.com/office/officeart/2005/8/layout/process1"/>
    <dgm:cxn modelId="{FEF57A4E-ABFD-4FCF-BD44-4E0B02C4FAD4}" type="presOf" srcId="{8C9C397A-DFC4-4E57-8120-E37F8FF8C194}" destId="{68EB306A-5A9C-4B80-9B3E-B7453C8219D4}" srcOrd="0" destOrd="0" presId="urn:microsoft.com/office/officeart/2005/8/layout/process1"/>
    <dgm:cxn modelId="{B8243A72-7B99-4913-AC60-9535660A6D2A}" type="presOf" srcId="{285F099C-4BDE-4202-9430-00F069448B73}" destId="{4D841B64-54C0-4E43-9998-05FE44A132CE}" srcOrd="0" destOrd="0" presId="urn:microsoft.com/office/officeart/2005/8/layout/process1"/>
    <dgm:cxn modelId="{4F7F4A58-FB9D-4708-9C04-943000411C4D}" type="presOf" srcId="{EE2525A3-4A02-4E63-A67B-C001E7CA6D8B}" destId="{1BDBBEE0-B8F6-4D9D-9461-3D9044912AAB}" srcOrd="1" destOrd="0" presId="urn:microsoft.com/office/officeart/2005/8/layout/process1"/>
    <dgm:cxn modelId="{50D78A8C-6344-4790-A55C-276AF1D8B8AC}" type="presOf" srcId="{35FDC467-596F-4354-AD87-F037A6D87934}" destId="{3A9ADB33-A5E6-45A1-B277-801347281F47}" srcOrd="0" destOrd="0" presId="urn:microsoft.com/office/officeart/2005/8/layout/process1"/>
    <dgm:cxn modelId="{BCD00B93-84F9-4EEE-A5A7-FA1E00547260}" type="presOf" srcId="{EE2525A3-4A02-4E63-A67B-C001E7CA6D8B}" destId="{E0E1863D-B348-4BF7-9BED-507807420F95}" srcOrd="0" destOrd="0" presId="urn:microsoft.com/office/officeart/2005/8/layout/process1"/>
    <dgm:cxn modelId="{D5FB1DBA-B582-495B-9680-6305B753C60F}" type="presOf" srcId="{C2B696EF-200B-4AEB-B20E-95F913BD5838}" destId="{39A9749B-063C-4D78-AA07-E2D4EB203F8B}" srcOrd="0" destOrd="0" presId="urn:microsoft.com/office/officeart/2005/8/layout/process1"/>
    <dgm:cxn modelId="{E3F926D0-655C-48F6-A5E1-2E99EE635554}" srcId="{E4F92E8E-EE59-4B20-8509-D1757B9781A2}" destId="{35FDC467-596F-4354-AD87-F037A6D87934}" srcOrd="1" destOrd="0" parTransId="{A69B8718-654D-4A6E-A20C-0BADE28AF0F7}" sibTransId="{EE2525A3-4A02-4E63-A67B-C001E7CA6D8B}"/>
    <dgm:cxn modelId="{09FBFAE1-9A94-427A-8C84-43A05C9BAC0B}" type="presOf" srcId="{E4F92E8E-EE59-4B20-8509-D1757B9781A2}" destId="{16CCA6D5-6EA5-479E-8A37-F91180B9F529}" srcOrd="0" destOrd="0" presId="urn:microsoft.com/office/officeart/2005/8/layout/process1"/>
    <dgm:cxn modelId="{408C41F6-D11A-442F-95C1-D5C0D33559F9}" srcId="{E4F92E8E-EE59-4B20-8509-D1757B9781A2}" destId="{285F099C-4BDE-4202-9430-00F069448B73}" srcOrd="2" destOrd="0" parTransId="{3F53DD6D-4222-4B1F-8A15-68750CFD5F99}" sibTransId="{6987F881-C05B-432D-92FE-B48FCE769DD0}"/>
    <dgm:cxn modelId="{DCB19300-5BC8-446E-96C0-41E8ED047B92}" type="presParOf" srcId="{16CCA6D5-6EA5-479E-8A37-F91180B9F529}" destId="{68EB306A-5A9C-4B80-9B3E-B7453C8219D4}" srcOrd="0" destOrd="0" presId="urn:microsoft.com/office/officeart/2005/8/layout/process1"/>
    <dgm:cxn modelId="{27157332-0D12-4ACC-A0DA-3DC09DE1AFA6}" type="presParOf" srcId="{16CCA6D5-6EA5-479E-8A37-F91180B9F529}" destId="{39A9749B-063C-4D78-AA07-E2D4EB203F8B}" srcOrd="1" destOrd="0" presId="urn:microsoft.com/office/officeart/2005/8/layout/process1"/>
    <dgm:cxn modelId="{C11B47B1-2672-4C3B-B8FC-5C1C86EA4961}" type="presParOf" srcId="{39A9749B-063C-4D78-AA07-E2D4EB203F8B}" destId="{CA7CB401-4632-4D85-9127-C3EFBA2A13D9}" srcOrd="0" destOrd="0" presId="urn:microsoft.com/office/officeart/2005/8/layout/process1"/>
    <dgm:cxn modelId="{AE55643F-2DFC-40A5-BB1F-D18ACF4AC083}" type="presParOf" srcId="{16CCA6D5-6EA5-479E-8A37-F91180B9F529}" destId="{3A9ADB33-A5E6-45A1-B277-801347281F47}" srcOrd="2" destOrd="0" presId="urn:microsoft.com/office/officeart/2005/8/layout/process1"/>
    <dgm:cxn modelId="{D1DD3253-FBC6-4D25-A9CB-4080A70D6A1E}" type="presParOf" srcId="{16CCA6D5-6EA5-479E-8A37-F91180B9F529}" destId="{E0E1863D-B348-4BF7-9BED-507807420F95}" srcOrd="3" destOrd="0" presId="urn:microsoft.com/office/officeart/2005/8/layout/process1"/>
    <dgm:cxn modelId="{4EDBC526-7B2C-4695-897B-8992A48E6B11}" type="presParOf" srcId="{E0E1863D-B348-4BF7-9BED-507807420F95}" destId="{1BDBBEE0-B8F6-4D9D-9461-3D9044912AAB}" srcOrd="0" destOrd="0" presId="urn:microsoft.com/office/officeart/2005/8/layout/process1"/>
    <dgm:cxn modelId="{5007FCD3-0F7B-49AF-A626-82DB758FE4E8}" type="presParOf" srcId="{16CCA6D5-6EA5-479E-8A37-F91180B9F529}" destId="{4D841B64-54C0-4E43-9998-05FE44A132CE}" srcOrd="4"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046F91-F2B7-408D-BB9A-1117FAC6476E}">
      <dsp:nvSpPr>
        <dsp:cNvPr id="0" name=""/>
        <dsp:cNvSpPr/>
      </dsp:nvSpPr>
      <dsp:spPr>
        <a:xfrm>
          <a:off x="586271" y="0"/>
          <a:ext cx="2478502" cy="893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t>Retrieve and parse launch data from the SpaceX API</a:t>
          </a:r>
          <a:endParaRPr lang="en-US" sz="1600" kern="1200" dirty="0"/>
        </a:p>
      </dsp:txBody>
      <dsp:txXfrm>
        <a:off x="612427" y="26156"/>
        <a:ext cx="2426190" cy="840716"/>
      </dsp:txXfrm>
    </dsp:sp>
    <dsp:sp modelId="{14FECBFD-AC1F-4AE7-8D86-DD3F6A0F1297}">
      <dsp:nvSpPr>
        <dsp:cNvPr id="0" name=""/>
        <dsp:cNvSpPr/>
      </dsp:nvSpPr>
      <dsp:spPr>
        <a:xfrm rot="5400000">
          <a:off x="1658079" y="915354"/>
          <a:ext cx="334885" cy="4018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1704963" y="948843"/>
        <a:ext cx="241118" cy="234420"/>
      </dsp:txXfrm>
    </dsp:sp>
    <dsp:sp modelId="{F341403F-E8BD-4C5E-9554-B62A068DDF45}">
      <dsp:nvSpPr>
        <dsp:cNvPr id="0" name=""/>
        <dsp:cNvSpPr/>
      </dsp:nvSpPr>
      <dsp:spPr>
        <a:xfrm>
          <a:off x="586271" y="1339542"/>
          <a:ext cx="2478502" cy="893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t>Restrict the dataset to only include launches conducted with Falcon 9 rockets</a:t>
          </a:r>
          <a:endParaRPr lang="en-US" sz="1600" kern="1200" dirty="0"/>
        </a:p>
      </dsp:txBody>
      <dsp:txXfrm>
        <a:off x="612427" y="1365698"/>
        <a:ext cx="2426190" cy="840716"/>
      </dsp:txXfrm>
    </dsp:sp>
    <dsp:sp modelId="{98BA30C1-E52B-4EA3-B65D-1A944D51BAEE}">
      <dsp:nvSpPr>
        <dsp:cNvPr id="0" name=""/>
        <dsp:cNvSpPr/>
      </dsp:nvSpPr>
      <dsp:spPr>
        <a:xfrm rot="5400000">
          <a:off x="1658079" y="2254896"/>
          <a:ext cx="334885" cy="4018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1704963" y="2288385"/>
        <a:ext cx="241118" cy="234420"/>
      </dsp:txXfrm>
    </dsp:sp>
    <dsp:sp modelId="{CC8CBCA2-36F0-443A-9C74-AB714DBA1A14}">
      <dsp:nvSpPr>
        <dsp:cNvPr id="0" name=""/>
        <dsp:cNvSpPr/>
      </dsp:nvSpPr>
      <dsp:spPr>
        <a:xfrm>
          <a:off x="586271" y="2679085"/>
          <a:ext cx="2478502" cy="893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t>Address Missing Values in the Dataset</a:t>
          </a:r>
          <a:endParaRPr lang="en-US" sz="1600" kern="1200" dirty="0"/>
        </a:p>
      </dsp:txBody>
      <dsp:txXfrm>
        <a:off x="612427" y="2705241"/>
        <a:ext cx="2426190" cy="8407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046F91-F2B7-408D-BB9A-1117FAC6476E}">
      <dsp:nvSpPr>
        <dsp:cNvPr id="0" name=""/>
        <dsp:cNvSpPr/>
      </dsp:nvSpPr>
      <dsp:spPr>
        <a:xfrm>
          <a:off x="421044" y="0"/>
          <a:ext cx="2789318" cy="893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t>Retrieve information from the Falcon 9 Launch Wikipedia page</a:t>
          </a:r>
          <a:endParaRPr lang="en-US" sz="1600" kern="1200" dirty="0"/>
        </a:p>
      </dsp:txBody>
      <dsp:txXfrm>
        <a:off x="447200" y="26156"/>
        <a:ext cx="2737006" cy="840716"/>
      </dsp:txXfrm>
    </dsp:sp>
    <dsp:sp modelId="{14FECBFD-AC1F-4AE7-8D86-DD3F6A0F1297}">
      <dsp:nvSpPr>
        <dsp:cNvPr id="0" name=""/>
        <dsp:cNvSpPr/>
      </dsp:nvSpPr>
      <dsp:spPr>
        <a:xfrm rot="5374803">
          <a:off x="1653165" y="915354"/>
          <a:ext cx="334894" cy="4018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1699685" y="948839"/>
        <a:ext cx="241118" cy="234426"/>
      </dsp:txXfrm>
    </dsp:sp>
    <dsp:sp modelId="{F341403F-E8BD-4C5E-9554-B62A068DDF45}">
      <dsp:nvSpPr>
        <dsp:cNvPr id="0" name=""/>
        <dsp:cNvSpPr/>
      </dsp:nvSpPr>
      <dsp:spPr>
        <a:xfrm>
          <a:off x="430863" y="1339542"/>
          <a:ext cx="2789318" cy="893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t>Retrieve all column names from the HTML table header</a:t>
          </a:r>
          <a:endParaRPr lang="en-US" sz="1600" kern="1200" dirty="0"/>
        </a:p>
      </dsp:txBody>
      <dsp:txXfrm>
        <a:off x="457019" y="1365698"/>
        <a:ext cx="2737006" cy="840716"/>
      </dsp:txXfrm>
    </dsp:sp>
    <dsp:sp modelId="{98BA30C1-E52B-4EA3-B65D-1A944D51BAEE}">
      <dsp:nvSpPr>
        <dsp:cNvPr id="0" name=""/>
        <dsp:cNvSpPr/>
      </dsp:nvSpPr>
      <dsp:spPr>
        <a:xfrm rot="5400000">
          <a:off x="1658079" y="2254896"/>
          <a:ext cx="334885" cy="4018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1704963" y="2288385"/>
        <a:ext cx="241118" cy="234420"/>
      </dsp:txXfrm>
    </dsp:sp>
    <dsp:sp modelId="{CC8CBCA2-36F0-443A-9C74-AB714DBA1A14}">
      <dsp:nvSpPr>
        <dsp:cNvPr id="0" name=""/>
        <dsp:cNvSpPr/>
      </dsp:nvSpPr>
      <dsp:spPr>
        <a:xfrm>
          <a:off x="430863" y="2679085"/>
          <a:ext cx="2789318" cy="893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dirty="0"/>
            <a:t>Construct a </a:t>
          </a:r>
          <a:r>
            <a:rPr lang="en-US" sz="1600" b="0" i="0" kern="1200" dirty="0" err="1"/>
            <a:t>DataFrame</a:t>
          </a:r>
          <a:r>
            <a:rPr lang="en-US" sz="1600" b="0" i="0" kern="1200" dirty="0"/>
            <a:t> by extracting information from the launch-related HTML tables</a:t>
          </a:r>
          <a:endParaRPr lang="en-US" sz="1600" kern="1200" dirty="0"/>
        </a:p>
      </dsp:txBody>
      <dsp:txXfrm>
        <a:off x="457019" y="2705241"/>
        <a:ext cx="2737006" cy="8407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EB306A-5A9C-4B80-9B3E-B7453C8219D4}">
      <dsp:nvSpPr>
        <dsp:cNvPr id="0" name=""/>
        <dsp:cNvSpPr/>
      </dsp:nvSpPr>
      <dsp:spPr>
        <a:xfrm>
          <a:off x="6170" y="164500"/>
          <a:ext cx="1844181" cy="110650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EDA</a:t>
          </a:r>
        </a:p>
      </dsp:txBody>
      <dsp:txXfrm>
        <a:off x="38579" y="196909"/>
        <a:ext cx="1779363" cy="1041691"/>
      </dsp:txXfrm>
    </dsp:sp>
    <dsp:sp modelId="{39A9749B-063C-4D78-AA07-E2D4EB203F8B}">
      <dsp:nvSpPr>
        <dsp:cNvPr id="0" name=""/>
        <dsp:cNvSpPr/>
      </dsp:nvSpPr>
      <dsp:spPr>
        <a:xfrm>
          <a:off x="2034770" y="489076"/>
          <a:ext cx="390966" cy="4573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2034770" y="580547"/>
        <a:ext cx="273676" cy="274415"/>
      </dsp:txXfrm>
    </dsp:sp>
    <dsp:sp modelId="{3A9ADB33-A5E6-45A1-B277-801347281F47}">
      <dsp:nvSpPr>
        <dsp:cNvPr id="0" name=""/>
        <dsp:cNvSpPr/>
      </dsp:nvSpPr>
      <dsp:spPr>
        <a:xfrm>
          <a:off x="2588024" y="164500"/>
          <a:ext cx="1844181" cy="110650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Summarizations</a:t>
          </a:r>
        </a:p>
      </dsp:txBody>
      <dsp:txXfrm>
        <a:off x="2620433" y="196909"/>
        <a:ext cx="1779363" cy="1041691"/>
      </dsp:txXfrm>
    </dsp:sp>
    <dsp:sp modelId="{E0E1863D-B348-4BF7-9BED-507807420F95}">
      <dsp:nvSpPr>
        <dsp:cNvPr id="0" name=""/>
        <dsp:cNvSpPr/>
      </dsp:nvSpPr>
      <dsp:spPr>
        <a:xfrm>
          <a:off x="4616624" y="489076"/>
          <a:ext cx="390966" cy="4573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4616624" y="580547"/>
        <a:ext cx="273676" cy="274415"/>
      </dsp:txXfrm>
    </dsp:sp>
    <dsp:sp modelId="{4D841B64-54C0-4E43-9998-05FE44A132CE}">
      <dsp:nvSpPr>
        <dsp:cNvPr id="0" name=""/>
        <dsp:cNvSpPr/>
      </dsp:nvSpPr>
      <dsp:spPr>
        <a:xfrm>
          <a:off x="5169879" y="164500"/>
          <a:ext cx="1844181" cy="110650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t>Creation of Landing Outcome Label</a:t>
          </a:r>
        </a:p>
      </dsp:txBody>
      <dsp:txXfrm>
        <a:off x="5202288" y="196909"/>
        <a:ext cx="1779363" cy="1041691"/>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9/9/2023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png>
</file>

<file path=ppt/media/image36.jpeg>
</file>

<file path=ppt/media/image37.png>
</file>

<file path=ppt/media/image38.png>
</file>

<file path=ppt/media/image39.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BDA0E2-FEBD-4B65-8F16-724CF984F37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BDA0E2-FEBD-4B65-8F16-724CF984F37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216896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A" dirty="0"/>
          </a:p>
        </p:txBody>
      </p:sp>
      <p:sp>
        <p:nvSpPr>
          <p:cNvPr id="4" name="Slide Number Placeholder 3"/>
          <p:cNvSpPr>
            <a:spLocks noGrp="1"/>
          </p:cNvSpPr>
          <p:nvPr>
            <p:ph type="sldNum" sz="quarter" idx="5"/>
          </p:nvPr>
        </p:nvSpPr>
        <p:spPr/>
        <p:txBody>
          <a:bodyPr/>
          <a:lstStyle/>
          <a:p>
            <a:fld id="{EEBDA0E2-FEBD-4B65-8F16-724CF984F377}" type="slidenum">
              <a:rPr lang="en-US" smtClean="0"/>
              <a:t>32</a:t>
            </a:fld>
            <a:endParaRPr lang="en-US"/>
          </a:p>
        </p:txBody>
      </p:sp>
    </p:spTree>
    <p:extLst>
      <p:ext uri="{BB962C8B-B14F-4D97-AF65-F5344CB8AC3E}">
        <p14:creationId xmlns:p14="http://schemas.microsoft.com/office/powerpoint/2010/main" val="1108588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882756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02143919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5137765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836190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0819365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0599817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675681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22525194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2806937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9845212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9601840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3883742867"/>
      </p:ext>
    </p:extLst>
  </p:cSld>
  <p:clrMapOvr>
    <a:masterClrMapping/>
  </p:clrMapOvr>
  <p:transition spd="slow">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765229300"/>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9/9/2023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62835891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okaforoa/ibm-data-science-capstone/blob/main/Week%201/labs-jupyter-spacex-data_wrangling_jupyterlite.jupyterlite.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kaforoa/ibm-data-science-capstone/blob/main/Week%202/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kaforoa/ibm-data-science-capstone/blob/main/Week%202/jupyter-labs-eda-dataviz.ipynb" TargetMode="External"/><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kaforoa/ibm-data-science-capstone/blob/main/Week%203/lab_jupyter_launch_site_location.jupyterlite.ipynb" TargetMode="External"/><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okaforoa/ibm-data-science-capstone/blob/main/Week%203/spacex_dash_app.ipynb" TargetMode="External"/><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kaforoa/ibm-data-science-capstone/blob/main/Week%204/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28.png"/><Relationship Id="rId4" Type="http://schemas.openxmlformats.org/officeDocument/2006/relationships/image" Target="../media/image27.png"/></Relationships>
</file>

<file path=ppt/slides/_rels/slide3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png"/></Relationships>
</file>

<file path=ppt/slides/_rels/slide44.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rockets/" TargetMode="External"/><Relationship Id="rId2" Type="http://schemas.openxmlformats.org/officeDocument/2006/relationships/image" Target="../media/image3.png"/><Relationship Id="rId1" Type="http://schemas.openxmlformats.org/officeDocument/2006/relationships/slideLayout" Target="../slideLayouts/slideLayout13.xml"/><Relationship Id="rId4" Type="http://schemas.openxmlformats.org/officeDocument/2006/relationships/hyperlink" Target="https://en.wikipedia.org/wiki/List_of_Falcon_9_and_Falcon_Heavy_launches" TargetMode="External"/></Relationships>
</file>

<file path=ppt/slides/_rels/slide8.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okaforoa/ibm-data-science-capstone/blob/main/Week%201/jupyter-labs-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okaforoa/ibm-data-science-capstone/blob/main/Week%201/jupyter-labs-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E7E6E6"/>
                </a:solidFill>
                <a:effectLst/>
                <a:uLnTx/>
                <a:uFillTx/>
                <a:latin typeface="Abadi"/>
                <a:ea typeface="SF Pro" pitchFamily="2" charset="0"/>
                <a:cs typeface="SF Pro" pitchFamily="2" charset="0"/>
              </a:rPr>
              <a:t>Olisamedua Okafor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E7E6E6"/>
                </a:solidFill>
                <a:effectLst/>
                <a:uLnTx/>
                <a:uFillTx/>
                <a:latin typeface="Abadi" panose="020B0604020104020204" pitchFamily="34" charset="0"/>
                <a:ea typeface="SF Pro" pitchFamily="2" charset="0"/>
                <a:cs typeface="SF Pro" pitchFamily="2" charset="0"/>
              </a:rPr>
              <a:t>September 9</a:t>
            </a:r>
            <a:r>
              <a:rPr kumimoji="0" lang="en-US" sz="1800" b="0" i="0" u="none" strike="noStrike" kern="1200" cap="none" spc="0" normalizeH="0" baseline="30000" noProof="0" dirty="0">
                <a:ln>
                  <a:noFill/>
                </a:ln>
                <a:solidFill>
                  <a:srgbClr val="E7E6E6"/>
                </a:solidFill>
                <a:effectLst/>
                <a:uLnTx/>
                <a:uFillTx/>
                <a:latin typeface="Abadi" panose="020B0604020104020204" pitchFamily="34" charset="0"/>
                <a:ea typeface="SF Pro" pitchFamily="2" charset="0"/>
                <a:cs typeface="SF Pro" pitchFamily="2" charset="0"/>
              </a:rPr>
              <a:t>th</a:t>
            </a:r>
            <a:r>
              <a:rPr kumimoji="0" lang="en-US" sz="1800" b="0" i="0" u="none" strike="noStrike" kern="1200" cap="none" spc="0" normalizeH="0" baseline="0" noProof="0" dirty="0">
                <a:ln>
                  <a:noFill/>
                </a:ln>
                <a:solidFill>
                  <a:srgbClr val="E7E6E6"/>
                </a:solidFill>
                <a:effectLst/>
                <a:uLnTx/>
                <a:uFillTx/>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330608" cy="4351338"/>
          </a:xfrm>
          <a:prstGeom prst="rect">
            <a:avLst/>
          </a:prstGeom>
        </p:spPr>
        <p:txBody>
          <a:bodyPr/>
          <a:lstStyle/>
          <a:p>
            <a:r>
              <a:rPr lang="en-US" sz="1800" dirty="0">
                <a:latin typeface="Abadi" panose="020B0604020104020204" pitchFamily="34" charset="0"/>
              </a:rPr>
              <a:t>Initially, I conducted exploratory data analysis (EDA) on the dataset.</a:t>
            </a:r>
          </a:p>
          <a:p>
            <a:r>
              <a:rPr lang="en-US" sz="1800" dirty="0">
                <a:latin typeface="Abadi" panose="020B0604020104020204" pitchFamily="34" charset="0"/>
              </a:rPr>
              <a:t>Subsequently, we calculated the number of launches per site, the frequency of each orbit type, and the distribution of mission outcomes for each orbit category.</a:t>
            </a:r>
          </a:p>
          <a:p>
            <a:r>
              <a:rPr lang="en-US" sz="1800" dirty="0">
                <a:latin typeface="Abadi" panose="020B0604020104020204" pitchFamily="34" charset="0"/>
              </a:rPr>
              <a:t>Ultimately, the 'landing outcome' label was generated from the 'Outcome' column.</a:t>
            </a:r>
            <a:endParaRPr lang="en-GB" sz="1800" dirty="0">
              <a:latin typeface="Abadi" panose="020B0604020104020204" pitchFamily="34" charset="0"/>
            </a:endParaRPr>
          </a:p>
          <a:p>
            <a:endParaRPr lang="en-GB" sz="1800" dirty="0">
              <a:latin typeface="Abadi" panose="020B0604020104020204" pitchFamily="34" charset="0"/>
            </a:endParaRPr>
          </a:p>
          <a:p>
            <a:endParaRPr lang="en-GB" sz="1800" dirty="0">
              <a:latin typeface="Abadi" panose="020B0604020104020204" pitchFamily="34" charset="0"/>
            </a:endParaRPr>
          </a:p>
          <a:p>
            <a:endParaRPr lang="en-GB" sz="1800" dirty="0">
              <a:latin typeface="Abadi" panose="020B0604020104020204" pitchFamily="34" charset="0"/>
            </a:endParaRPr>
          </a:p>
          <a:p>
            <a:endParaRPr lang="en-GB" sz="1800" dirty="0">
              <a:latin typeface="Abadi" panose="020B0604020104020204" pitchFamily="34" charset="0"/>
            </a:endParaRPr>
          </a:p>
          <a:p>
            <a:r>
              <a:rPr lang="en-GB" sz="1800" dirty="0">
                <a:latin typeface="Abadi" panose="020B0604020104020204" pitchFamily="34" charset="0"/>
              </a:rPr>
              <a:t>Source code: </a:t>
            </a:r>
            <a:r>
              <a:rPr lang="en-GB" sz="1800" dirty="0">
                <a:latin typeface="Abadi" panose="020B0604020104020204" pitchFamily="34" charset="0"/>
                <a:hlinkClick r:id="rId3"/>
              </a:rPr>
              <a:t>https://github.com/okaforoa/ibm-data-science-capstone/blob/main/Week%201/labs-jupyter-spacex-data_wrangling_jupyterlite.jupyterlite.ipynb</a:t>
            </a:r>
            <a:r>
              <a:rPr lang="en-GB" sz="1800" dirty="0">
                <a:latin typeface="Abadi" panose="020B0604020104020204" pitchFamily="34" charset="0"/>
              </a:rPr>
              <a:t> </a:t>
            </a:r>
            <a:endParaRPr lang="en-GB" sz="1800" dirty="0"/>
          </a:p>
          <a:p>
            <a:pPr marL="0" indent="0">
              <a:buNone/>
            </a:pPr>
            <a:endParaRPr lang="en-GB" sz="1800" dirty="0">
              <a:effectLst/>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Data Wrangling</a:t>
            </a:r>
          </a:p>
        </p:txBody>
      </p:sp>
      <p:graphicFrame>
        <p:nvGraphicFramePr>
          <p:cNvPr id="2" name="Diagram 1">
            <a:extLst>
              <a:ext uri="{FF2B5EF4-FFF2-40B4-BE49-F238E27FC236}">
                <a16:creationId xmlns:a16="http://schemas.microsoft.com/office/drawing/2014/main" id="{D1710A1B-CE95-0524-CD84-F41F2BAC6428}"/>
              </a:ext>
            </a:extLst>
          </p:cNvPr>
          <p:cNvGraphicFramePr/>
          <p:nvPr/>
        </p:nvGraphicFramePr>
        <p:xfrm>
          <a:off x="1091382" y="3195484"/>
          <a:ext cx="7020231" cy="14355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199672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56853"/>
            <a:ext cx="10687961" cy="4668720"/>
          </a:xfrm>
          <a:prstGeom prst="rect">
            <a:avLst/>
          </a:prstGeom>
        </p:spPr>
        <p:txBody>
          <a:bodyPr lIns="91440" tIns="45720" rIns="91440" bIns="45720" anchor="t"/>
          <a:lstStyle/>
          <a:p>
            <a:pPr algn="l">
              <a:buFont typeface="Arial" panose="020B0604020202020204" pitchFamily="34" charset="0"/>
              <a:buChar char="•"/>
            </a:pPr>
            <a:r>
              <a:rPr lang="en-US" sz="1800" b="1" i="0" dirty="0">
                <a:solidFill>
                  <a:srgbClr val="374151"/>
                </a:solidFill>
                <a:effectLst/>
                <a:latin typeface="Abadi" panose="020B0604020104020204" pitchFamily="34" charset="0"/>
              </a:rPr>
              <a:t>SQL Queries Performed:</a:t>
            </a:r>
            <a:endParaRPr lang="en-US" sz="1800" b="0" i="0" dirty="0">
              <a:solidFill>
                <a:srgbClr val="374151"/>
              </a:solidFill>
              <a:effectLst/>
              <a:latin typeface="Abadi" panose="020B0604020104020204" pitchFamily="34" charset="0"/>
            </a:endParaRP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Retrieved names of unique launch sites involved in the space mission.</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Identified the top 5 launch sites with names starting with 'CCA'.</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Calculated the total payload mass carried by NASA (CRS) boosters.</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Computed the average payload mass for boosters of version F9 v1.1.</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Determined the date of the first successful ground pad landing.</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Listed names of boosters successful in drone ship landings with payload mass between 4,000 and 6,000 kg.</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Tallied the total number of successful and failed mission outcomes.</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Named the booster versions that have carried the maximum payload mass.</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Highlighted failed drone ship landings in 2015, including booster versions and launch site names.</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Ranked the frequency of landing outcomes (e.g., Failure (</a:t>
            </a:r>
            <a:r>
              <a:rPr lang="en-US" sz="1800" b="0" i="0" dirty="0" err="1">
                <a:solidFill>
                  <a:srgbClr val="374151"/>
                </a:solidFill>
                <a:effectLst/>
                <a:latin typeface="Abadi" panose="020B0604020104020204" pitchFamily="34" charset="0"/>
              </a:rPr>
              <a:t>droneship</a:t>
            </a:r>
            <a:r>
              <a:rPr lang="en-US" sz="1800" b="0" i="0" dirty="0">
                <a:solidFill>
                  <a:srgbClr val="374151"/>
                </a:solidFill>
                <a:effectLst/>
                <a:latin typeface="Abadi" panose="020B0604020104020204" pitchFamily="34" charset="0"/>
              </a:rPr>
              <a:t>), Success (ground pad)) between June 4, 2010, and March 20, 2017.</a:t>
            </a:r>
          </a:p>
          <a:p>
            <a:pPr algn="l">
              <a:buFont typeface="Arial" panose="020B0604020202020204" pitchFamily="34" charset="0"/>
              <a:buChar char="•"/>
            </a:pPr>
            <a:r>
              <a:rPr lang="en-US" sz="1800" i="0" dirty="0">
                <a:solidFill>
                  <a:srgbClr val="374151"/>
                </a:solidFill>
                <a:effectLst/>
                <a:latin typeface="Abadi" panose="020B0604020104020204" pitchFamily="34" charset="0"/>
              </a:rPr>
              <a:t>Source Code: </a:t>
            </a:r>
            <a:r>
              <a:rPr lang="en-US" sz="1800" b="0" i="0" u="sng" dirty="0">
                <a:solidFill>
                  <a:srgbClr val="374151"/>
                </a:solidFill>
                <a:effectLst/>
                <a:latin typeface="Abadi" panose="020B0604020104020204" pitchFamily="34" charset="0"/>
                <a:hlinkClick r:id="rId3"/>
              </a:rPr>
              <a:t>https://github.com/okaforoa/ibm-data-science-capstone/blob/main/Week%202/jupyter-labs-eda-sql-coursera_sqllite.ipynb</a:t>
            </a:r>
            <a:r>
              <a:rPr lang="en-US" sz="1800" b="0" i="0" u="sng" dirty="0">
                <a:solidFill>
                  <a:srgbClr val="374151"/>
                </a:solidFill>
                <a:effectLst/>
                <a:latin typeface="Abadi" panose="020B0604020104020204" pitchFamily="34" charset="0"/>
              </a:rPr>
              <a:t> </a:t>
            </a:r>
            <a:endParaRPr lang="en-US" sz="1800" b="0" i="0" dirty="0">
              <a:solidFill>
                <a:srgbClr val="374151"/>
              </a:solidFill>
              <a:effectLst/>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EDA with SQL</a:t>
            </a:r>
          </a:p>
        </p:txBody>
      </p:sp>
    </p:spTree>
    <p:extLst>
      <p:ext uri="{BB962C8B-B14F-4D97-AF65-F5344CB8AC3E}">
        <p14:creationId xmlns:p14="http://schemas.microsoft.com/office/powerpoint/2010/main" val="38242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10222455" cy="4351338"/>
          </a:xfrm>
          <a:prstGeom prst="rect">
            <a:avLst/>
          </a:prstGeom>
        </p:spPr>
        <p:txBody>
          <a:bodyPr lIns="91440" tIns="45720" rIns="91440" bIns="45720" anchor="t"/>
          <a:lstStyle/>
          <a:p>
            <a:pPr algn="l">
              <a:buFont typeface="Arial" panose="020B0604020202020204" pitchFamily="34" charset="0"/>
              <a:buChar char="•"/>
            </a:pPr>
            <a:r>
              <a:rPr lang="en-US" sz="1800" b="0" i="0" dirty="0">
                <a:solidFill>
                  <a:srgbClr val="374151"/>
                </a:solidFill>
                <a:effectLst/>
                <a:latin typeface="Abadi" panose="020B0604020104020204" pitchFamily="34" charset="0"/>
              </a:rPr>
              <a:t>To explore the data, various types of visualizations were employed, specifically scatterplots and bar plots.</a:t>
            </a:r>
          </a:p>
          <a:p>
            <a:pPr algn="l">
              <a:buFont typeface="Arial" panose="020B0604020202020204" pitchFamily="34" charset="0"/>
              <a:buChar char="•"/>
            </a:pPr>
            <a:r>
              <a:rPr lang="en-US" sz="1800" b="0" i="0" dirty="0">
                <a:solidFill>
                  <a:srgbClr val="374151"/>
                </a:solidFill>
                <a:effectLst/>
                <a:latin typeface="Abadi" panose="020B0604020104020204" pitchFamily="34" charset="0"/>
              </a:rPr>
              <a:t>Relationships between pairs of features were examined as follows:</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Payload Mass and Flight Number</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Launch Site and Flight Number</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Launch Site and Payload Mass</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Orbit and Flight Number</a:t>
            </a:r>
          </a:p>
          <a:p>
            <a:pPr marL="742950" lvl="1" indent="-285750" algn="l">
              <a:buFont typeface="Arial" panose="020B0604020202020204" pitchFamily="34" charset="0"/>
              <a:buChar char="•"/>
            </a:pPr>
            <a:r>
              <a:rPr lang="en-US" sz="1800" b="0" i="0" dirty="0">
                <a:solidFill>
                  <a:srgbClr val="374151"/>
                </a:solidFill>
                <a:effectLst/>
                <a:latin typeface="Abadi" panose="020B0604020104020204" pitchFamily="34" charset="0"/>
              </a:rPr>
              <a:t>Payload and Orbit</a:t>
            </a:r>
          </a:p>
          <a:p>
            <a:endParaRPr lang="en-GB" sz="1800" dirty="0">
              <a:latin typeface="Abadi" panose="020B0604020104020204" pitchFamily="34" charset="0"/>
            </a:endParaRPr>
          </a:p>
          <a:p>
            <a:endParaRPr lang="en-GB" sz="1800" dirty="0">
              <a:latin typeface="Abadi" panose="020B0604020104020204" pitchFamily="34" charset="0"/>
            </a:endParaRPr>
          </a:p>
          <a:p>
            <a:r>
              <a:rPr lang="en-GB" sz="1800" dirty="0">
                <a:latin typeface="Abadi" panose="020B0604020104020204" pitchFamily="34" charset="0"/>
              </a:rPr>
              <a:t>Source code: </a:t>
            </a:r>
            <a:r>
              <a:rPr lang="en-GB" sz="1800" dirty="0">
                <a:latin typeface="Abadi" panose="020B0604020104020204" pitchFamily="34" charset="0"/>
                <a:hlinkClick r:id="rId3"/>
              </a:rPr>
              <a:t>https://github.com/okaforoa/ibm-data-science-capstone/blob/main/Week%202/jupyter-labs-eda-dataviz.ipynb</a:t>
            </a:r>
            <a:r>
              <a:rPr lang="en-GB" sz="1800" dirty="0">
                <a:latin typeface="Abadi" panose="020B0604020104020204" pitchFamily="34" charset="0"/>
              </a:rPr>
              <a:t> </a:t>
            </a:r>
            <a:endParaRPr lang="en-GB" sz="1800" dirty="0">
              <a:effectLst/>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EDA with Data Visualization</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pic>
        <p:nvPicPr>
          <p:cNvPr id="7" name="Picture 6">
            <a:extLst>
              <a:ext uri="{FF2B5EF4-FFF2-40B4-BE49-F238E27FC236}">
                <a16:creationId xmlns:a16="http://schemas.microsoft.com/office/drawing/2014/main" id="{6955950A-8271-3A6E-D7FB-7566E470A51D}"/>
              </a:ext>
            </a:extLst>
          </p:cNvPr>
          <p:cNvPicPr>
            <a:picLocks noChangeAspect="1"/>
          </p:cNvPicPr>
          <p:nvPr/>
        </p:nvPicPr>
        <p:blipFill>
          <a:blip r:embed="rId4"/>
          <a:stretch>
            <a:fillRect/>
          </a:stretch>
        </p:blipFill>
        <p:spPr>
          <a:xfrm>
            <a:off x="4984955" y="3030805"/>
            <a:ext cx="6007510" cy="1767336"/>
          </a:xfrm>
          <a:prstGeom prst="rect">
            <a:avLst/>
          </a:prstGeom>
        </p:spPr>
      </p:pic>
    </p:spTree>
    <p:extLst>
      <p:ext uri="{BB962C8B-B14F-4D97-AF65-F5344CB8AC3E}">
        <p14:creationId xmlns:p14="http://schemas.microsoft.com/office/powerpoint/2010/main" val="28749145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4335"/>
            <a:ext cx="10515600" cy="4722057"/>
          </a:xfrm>
          <a:prstGeom prst="rect">
            <a:avLst/>
          </a:prstGeom>
        </p:spPr>
        <p:txBody>
          <a:bodyPr>
            <a:normAutofit/>
          </a:bodyPr>
          <a:lstStyle/>
          <a:p>
            <a:pPr algn="l">
              <a:buFont typeface="Arial" panose="020B0604020202020204" pitchFamily="34" charset="0"/>
              <a:buChar char="•"/>
            </a:pPr>
            <a:r>
              <a:rPr lang="en-US" sz="2000" b="0" i="0" dirty="0">
                <a:solidFill>
                  <a:srgbClr val="374151"/>
                </a:solidFill>
                <a:effectLst/>
                <a:latin typeface="Abadi" panose="020B0604020104020204" pitchFamily="34" charset="0"/>
              </a:rPr>
              <a:t>Utilized various mapping elements in Folium Maps, including markers, circles, lines, and marker clusters.</a:t>
            </a:r>
          </a:p>
          <a:p>
            <a:pPr marL="742950" lvl="1" indent="-285750" algn="l">
              <a:buFont typeface="Arial" panose="020B0604020202020204" pitchFamily="34" charset="0"/>
              <a:buChar char="•"/>
            </a:pPr>
            <a:r>
              <a:rPr lang="en-US" sz="2000" b="1" i="0" dirty="0">
                <a:solidFill>
                  <a:srgbClr val="374151"/>
                </a:solidFill>
                <a:effectLst/>
                <a:latin typeface="Abadi" panose="020B0604020104020204" pitchFamily="34" charset="0"/>
              </a:rPr>
              <a:t>Markers</a:t>
            </a:r>
            <a:r>
              <a:rPr lang="en-US" sz="2000" b="0" i="0" dirty="0">
                <a:solidFill>
                  <a:srgbClr val="374151"/>
                </a:solidFill>
                <a:effectLst/>
                <a:latin typeface="Abadi" panose="020B0604020104020204" pitchFamily="34" charset="0"/>
              </a:rPr>
              <a:t>: Used to pinpoint specific locations, such as launch sites.</a:t>
            </a:r>
          </a:p>
          <a:p>
            <a:pPr marL="742950" lvl="1" indent="-285750" algn="l">
              <a:buFont typeface="Arial" panose="020B0604020202020204" pitchFamily="34" charset="0"/>
              <a:buChar char="•"/>
            </a:pPr>
            <a:r>
              <a:rPr lang="en-US" sz="2000" b="1" i="0" dirty="0">
                <a:solidFill>
                  <a:srgbClr val="374151"/>
                </a:solidFill>
                <a:effectLst/>
                <a:latin typeface="Abadi" panose="020B0604020104020204" pitchFamily="34" charset="0"/>
              </a:rPr>
              <a:t>Circles</a:t>
            </a:r>
            <a:r>
              <a:rPr lang="en-US" sz="2000" b="0" i="0" dirty="0">
                <a:solidFill>
                  <a:srgbClr val="374151"/>
                </a:solidFill>
                <a:effectLst/>
                <a:latin typeface="Abadi" panose="020B0604020104020204" pitchFamily="34" charset="0"/>
              </a:rPr>
              <a:t>: Highlight areas around specific coordinates, like the NASA Johnson Space Center.</a:t>
            </a:r>
          </a:p>
          <a:p>
            <a:pPr marL="742950" lvl="1" indent="-285750" algn="l">
              <a:buFont typeface="Arial" panose="020B0604020202020204" pitchFamily="34" charset="0"/>
              <a:buChar char="•"/>
            </a:pPr>
            <a:r>
              <a:rPr lang="en-US" sz="2000" b="1" i="0" dirty="0">
                <a:solidFill>
                  <a:srgbClr val="374151"/>
                </a:solidFill>
                <a:effectLst/>
                <a:latin typeface="Abadi" panose="020B0604020104020204" pitchFamily="34" charset="0"/>
              </a:rPr>
              <a:t>Marker Clusters</a:t>
            </a:r>
            <a:r>
              <a:rPr lang="en-US" sz="2000" b="0" i="0" dirty="0">
                <a:solidFill>
                  <a:srgbClr val="374151"/>
                </a:solidFill>
                <a:effectLst/>
                <a:latin typeface="Abadi" panose="020B0604020104020204" pitchFamily="34" charset="0"/>
              </a:rPr>
              <a:t>: Group together events at each coordinate, such as multiple launches at a single launch site.</a:t>
            </a:r>
          </a:p>
          <a:p>
            <a:pPr marL="742950" lvl="1" indent="-285750" algn="l">
              <a:buFont typeface="Arial" panose="020B0604020202020204" pitchFamily="34" charset="0"/>
              <a:buChar char="•"/>
            </a:pPr>
            <a:r>
              <a:rPr lang="en-US" sz="2000" b="1" i="0" dirty="0">
                <a:solidFill>
                  <a:srgbClr val="374151"/>
                </a:solidFill>
                <a:effectLst/>
                <a:latin typeface="Abadi" panose="020B0604020104020204" pitchFamily="34" charset="0"/>
              </a:rPr>
              <a:t>Lines</a:t>
            </a:r>
            <a:r>
              <a:rPr lang="en-US" sz="2000" b="0" i="0" dirty="0">
                <a:solidFill>
                  <a:srgbClr val="374151"/>
                </a:solidFill>
                <a:effectLst/>
                <a:latin typeface="Abadi" panose="020B0604020104020204" pitchFamily="34" charset="0"/>
              </a:rPr>
              <a:t>: Indicate distances between two coordinates, aiding in spatial understanding.</a:t>
            </a:r>
          </a:p>
          <a:p>
            <a:pPr algn="l">
              <a:buFont typeface="Arial" panose="020B0604020202020204" pitchFamily="34" charset="0"/>
              <a:buChar char="•"/>
            </a:pPr>
            <a:r>
              <a:rPr lang="en-US" sz="2000" b="0" i="0" dirty="0">
                <a:solidFill>
                  <a:srgbClr val="374151"/>
                </a:solidFill>
                <a:effectLst/>
                <a:latin typeface="Abadi" panose="020B0604020104020204" pitchFamily="34" charset="0"/>
              </a:rPr>
              <a:t>Source Code: </a:t>
            </a:r>
            <a:r>
              <a:rPr lang="en-US" sz="2000" b="0" i="0" u="sng" dirty="0">
                <a:solidFill>
                  <a:srgbClr val="374151"/>
                </a:solidFill>
                <a:effectLst/>
                <a:latin typeface="Abadi" panose="020B0604020104020204" pitchFamily="34" charset="0"/>
                <a:hlinkClick r:id="rId3"/>
              </a:rPr>
              <a:t>https://github.com/okaforoa/ibm-data-science-capstone/blob/main/Week%203/lab_jupyter_launch_site_location.jupyterlite.ipynb</a:t>
            </a:r>
            <a:r>
              <a:rPr lang="en-US" sz="2000" b="0" i="0" u="sng" dirty="0">
                <a:solidFill>
                  <a:srgbClr val="374151"/>
                </a:solidFill>
                <a:effectLst/>
                <a:latin typeface="Abadi" panose="020B0604020104020204" pitchFamily="34" charset="0"/>
              </a:rPr>
              <a:t> </a:t>
            </a:r>
            <a:endParaRPr lang="en-US" sz="2000" b="0" i="0" dirty="0">
              <a:solidFill>
                <a:srgbClr val="374151"/>
              </a:solidFill>
              <a:effectLst/>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Build an Interactive Map with Folium</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spTree>
    <p:extLst>
      <p:ext uri="{BB962C8B-B14F-4D97-AF65-F5344CB8AC3E}">
        <p14:creationId xmlns:p14="http://schemas.microsoft.com/office/powerpoint/2010/main" val="2077800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23999"/>
            <a:ext cx="10330609" cy="4652963"/>
          </a:xfrm>
          <a:prstGeom prst="rect">
            <a:avLst/>
          </a:prstGeom>
        </p:spPr>
        <p:txBody>
          <a:bodyPr vert="horz" lIns="91440" tIns="45720" rIns="91440" bIns="45720" rtlCol="0" anchor="t">
            <a:normAutofit/>
          </a:bodyPr>
          <a:lstStyle/>
          <a:p>
            <a:pPr algn="l">
              <a:buFont typeface="Arial" panose="020B0604020202020204" pitchFamily="34" charset="0"/>
              <a:buChar char="•"/>
            </a:pPr>
            <a:r>
              <a:rPr lang="en-US" sz="2400" b="0" i="0" dirty="0">
                <a:solidFill>
                  <a:srgbClr val="374151"/>
                </a:solidFill>
                <a:effectLst/>
                <a:latin typeface="Abadi" panose="020B0604020104020204" pitchFamily="34" charset="0"/>
              </a:rPr>
              <a:t>Developed an interactive dashboard using </a:t>
            </a:r>
            <a:r>
              <a:rPr lang="en-US" sz="2400" b="0" i="0" dirty="0" err="1">
                <a:solidFill>
                  <a:srgbClr val="374151"/>
                </a:solidFill>
                <a:effectLst/>
                <a:latin typeface="Abadi" panose="020B0604020104020204" pitchFamily="34" charset="0"/>
              </a:rPr>
              <a:t>Plotly</a:t>
            </a:r>
            <a:r>
              <a:rPr lang="en-US" sz="2400" b="0" i="0" dirty="0">
                <a:solidFill>
                  <a:srgbClr val="374151"/>
                </a:solidFill>
                <a:effectLst/>
                <a:latin typeface="Abadi" panose="020B0604020104020204" pitchFamily="34" charset="0"/>
              </a:rPr>
              <a:t> Dash.</a:t>
            </a:r>
          </a:p>
          <a:p>
            <a:pPr algn="l">
              <a:buFont typeface="Arial" panose="020B0604020202020204" pitchFamily="34" charset="0"/>
              <a:buChar char="•"/>
            </a:pPr>
            <a:r>
              <a:rPr lang="en-US" sz="2400" b="0" i="0" dirty="0">
                <a:solidFill>
                  <a:srgbClr val="374151"/>
                </a:solidFill>
                <a:effectLst/>
                <a:latin typeface="Abadi" panose="020B0604020104020204" pitchFamily="34" charset="0"/>
              </a:rPr>
              <a:t>Visualized total launches by specific sites through pie charts.</a:t>
            </a:r>
          </a:p>
          <a:p>
            <a:pPr algn="l">
              <a:buFont typeface="Arial" panose="020B0604020202020204" pitchFamily="34" charset="0"/>
              <a:buChar char="•"/>
            </a:pPr>
            <a:r>
              <a:rPr lang="en-US" sz="2400" b="0" i="0" dirty="0">
                <a:solidFill>
                  <a:srgbClr val="374151"/>
                </a:solidFill>
                <a:effectLst/>
                <a:latin typeface="Abadi" panose="020B0604020104020204" pitchFamily="34" charset="0"/>
              </a:rPr>
              <a:t>Illustrated the relationship between 'Outcome' and 'Payload Mass (Kg)' across different booster versions using scatter plots.</a:t>
            </a:r>
          </a:p>
          <a:p>
            <a:pPr algn="l">
              <a:buFont typeface="Arial" panose="020B0604020202020204" pitchFamily="34" charset="0"/>
              <a:buChar char="•"/>
            </a:pPr>
            <a:r>
              <a:rPr lang="en-US" sz="2400" b="0" i="0" dirty="0">
                <a:solidFill>
                  <a:srgbClr val="374151"/>
                </a:solidFill>
                <a:effectLst/>
                <a:latin typeface="Abadi" panose="020B0604020104020204" pitchFamily="34" charset="0"/>
              </a:rPr>
              <a:t>The dashboard code is accessible at </a:t>
            </a:r>
            <a:r>
              <a:rPr lang="en-US" sz="2400" b="0" i="0" u="sng" dirty="0">
                <a:solidFill>
                  <a:srgbClr val="374151"/>
                </a:solidFill>
                <a:effectLst/>
                <a:latin typeface="Abadi" panose="020B0604020104020204" pitchFamily="34" charset="0"/>
                <a:hlinkClick r:id="rId3"/>
              </a:rPr>
              <a:t>this GitHub link</a:t>
            </a:r>
            <a:r>
              <a:rPr lang="en-US" sz="2400" b="0" i="0" dirty="0">
                <a:solidFill>
                  <a:srgbClr val="374151"/>
                </a:solidFill>
                <a:effectLst/>
                <a:latin typeface="Abadi" panose="020B0604020104020204" pitchFamily="34" charset="0"/>
                <a:hlinkClick r:id="rId3"/>
              </a:rPr>
              <a:t>.</a:t>
            </a:r>
            <a:endParaRPr lang="en-US" sz="2400" b="0" i="0" dirty="0">
              <a:solidFill>
                <a:srgbClr val="374151"/>
              </a:solidFill>
              <a:effectLst/>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Build a Dashboard with </a:t>
            </a:r>
            <a:r>
              <a:rPr kumimoji="0" lang="en-US" sz="4000" b="0" i="0" u="none" strike="noStrike" kern="1200" cap="none" spc="0" normalizeH="0" baseline="0" noProof="0" dirty="0" err="1">
                <a:ln>
                  <a:noFill/>
                </a:ln>
                <a:solidFill>
                  <a:srgbClr val="0B49CB"/>
                </a:solidFill>
                <a:effectLst/>
                <a:uLnTx/>
                <a:uFillTx/>
                <a:latin typeface="Abadi"/>
              </a:rPr>
              <a:t>Plotly</a:t>
            </a:r>
            <a:r>
              <a:rPr kumimoji="0" lang="en-US" sz="4000" b="0" i="0" u="none" strike="noStrike" kern="1200" cap="none" spc="0" normalizeH="0" baseline="0" noProof="0" dirty="0">
                <a:ln>
                  <a:noFill/>
                </a:ln>
                <a:solidFill>
                  <a:srgbClr val="0B49CB"/>
                </a:solidFill>
                <a:effectLst/>
                <a:uLnTx/>
                <a:uFillTx/>
                <a:latin typeface="Abadi"/>
              </a:rPr>
              <a:t> Dash</a:t>
            </a:r>
          </a:p>
        </p:txBody>
      </p:sp>
    </p:spTree>
    <p:extLst>
      <p:ext uri="{BB962C8B-B14F-4D97-AF65-F5344CB8AC3E}">
        <p14:creationId xmlns:p14="http://schemas.microsoft.com/office/powerpoint/2010/main" val="32476983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45342"/>
            <a:ext cx="10515601" cy="4731621"/>
          </a:xfrm>
          <a:prstGeom prst="rect">
            <a:avLst/>
          </a:prstGeom>
        </p:spPr>
        <p:txBody>
          <a:bodyPr>
            <a:normAutofit/>
          </a:bodyPr>
          <a:lstStyle/>
          <a:p>
            <a:pPr algn="l">
              <a:buFont typeface="Arial" panose="020B0604020202020204" pitchFamily="34" charset="0"/>
              <a:buChar char="•"/>
            </a:pPr>
            <a:r>
              <a:rPr lang="en-US" sz="2400" b="0" i="0" dirty="0">
                <a:solidFill>
                  <a:srgbClr val="374151"/>
                </a:solidFill>
                <a:effectLst/>
                <a:latin typeface="Abadi" panose="020B0604020104020204" pitchFamily="34" charset="0"/>
              </a:rPr>
              <a:t>Loaded the data into the environment using </a:t>
            </a:r>
            <a:r>
              <a:rPr lang="en-US" sz="2400" b="0" i="0" dirty="0" err="1">
                <a:solidFill>
                  <a:srgbClr val="374151"/>
                </a:solidFill>
                <a:effectLst/>
                <a:latin typeface="Abadi" panose="020B0604020104020204" pitchFamily="34" charset="0"/>
              </a:rPr>
              <a:t>Numpy</a:t>
            </a:r>
            <a:r>
              <a:rPr lang="en-US" sz="2400" b="0" i="0" dirty="0">
                <a:solidFill>
                  <a:srgbClr val="374151"/>
                </a:solidFill>
                <a:effectLst/>
                <a:latin typeface="Abadi" panose="020B0604020104020204" pitchFamily="34" charset="0"/>
              </a:rPr>
              <a:t> and Pandas libraries.</a:t>
            </a:r>
          </a:p>
          <a:p>
            <a:pPr algn="l">
              <a:buFont typeface="Arial" panose="020B0604020202020204" pitchFamily="34" charset="0"/>
              <a:buChar char="•"/>
            </a:pPr>
            <a:r>
              <a:rPr lang="en-US" sz="2400" b="0" i="0" dirty="0">
                <a:solidFill>
                  <a:srgbClr val="374151"/>
                </a:solidFill>
                <a:effectLst/>
                <a:latin typeface="Abadi" panose="020B0604020104020204" pitchFamily="34" charset="0"/>
              </a:rPr>
              <a:t>Transformed and preprocessed the raw data for analysis.</a:t>
            </a:r>
          </a:p>
          <a:p>
            <a:pPr algn="l">
              <a:buFont typeface="Arial" panose="020B0604020202020204" pitchFamily="34" charset="0"/>
              <a:buChar char="•"/>
            </a:pPr>
            <a:r>
              <a:rPr lang="en-US" sz="2400" b="0" i="0" dirty="0">
                <a:solidFill>
                  <a:srgbClr val="374151"/>
                </a:solidFill>
                <a:effectLst/>
                <a:latin typeface="Abadi" panose="020B0604020104020204" pitchFamily="34" charset="0"/>
              </a:rPr>
              <a:t>Split the dataset into training and testing sets for model validation.</a:t>
            </a:r>
          </a:p>
          <a:p>
            <a:pPr algn="l">
              <a:buFont typeface="Arial" panose="020B0604020202020204" pitchFamily="34" charset="0"/>
              <a:buChar char="•"/>
            </a:pPr>
            <a:r>
              <a:rPr lang="en-US" sz="2400" b="0" i="0" dirty="0">
                <a:solidFill>
                  <a:srgbClr val="374151"/>
                </a:solidFill>
                <a:effectLst/>
                <a:latin typeface="Abadi" panose="020B0604020104020204" pitchFamily="34" charset="0"/>
              </a:rPr>
              <a:t>Built multiple machine learning models and fine-tuned their hyperparameters using </a:t>
            </a:r>
            <a:r>
              <a:rPr lang="en-US" sz="2400" b="0" i="0" dirty="0" err="1">
                <a:solidFill>
                  <a:srgbClr val="374151"/>
                </a:solidFill>
                <a:effectLst/>
                <a:latin typeface="Abadi" panose="020B0604020104020204" pitchFamily="34" charset="0"/>
              </a:rPr>
              <a:t>GridSearchCV</a:t>
            </a:r>
            <a:r>
              <a:rPr lang="en-US" sz="2400" b="0" i="0" dirty="0">
                <a:solidFill>
                  <a:srgbClr val="374151"/>
                </a:solidFill>
                <a:effectLst/>
                <a:latin typeface="Abadi" panose="020B0604020104020204" pitchFamily="34" charset="0"/>
              </a:rPr>
              <a:t>.</a:t>
            </a:r>
          </a:p>
          <a:p>
            <a:pPr algn="l">
              <a:buFont typeface="Arial" panose="020B0604020202020204" pitchFamily="34" charset="0"/>
              <a:buChar char="•"/>
            </a:pPr>
            <a:r>
              <a:rPr lang="en-US" sz="2400" b="0" i="0" dirty="0">
                <a:solidFill>
                  <a:srgbClr val="374151"/>
                </a:solidFill>
                <a:effectLst/>
                <a:latin typeface="Abadi" panose="020B0604020104020204" pitchFamily="34" charset="0"/>
              </a:rPr>
              <a:t>Utilized accuracy as the evaluation metric for model performance.</a:t>
            </a:r>
          </a:p>
          <a:p>
            <a:pPr algn="l">
              <a:buFont typeface="Arial" panose="020B0604020202020204" pitchFamily="34" charset="0"/>
              <a:buChar char="•"/>
            </a:pPr>
            <a:r>
              <a:rPr lang="en-US" sz="2400" b="0" i="0" dirty="0">
                <a:solidFill>
                  <a:srgbClr val="374151"/>
                </a:solidFill>
                <a:effectLst/>
                <a:latin typeface="Abadi" panose="020B0604020104020204" pitchFamily="34" charset="0"/>
              </a:rPr>
              <a:t>Enhanced the model's performance through feature engineering and algorithm tuning.</a:t>
            </a:r>
          </a:p>
          <a:p>
            <a:pPr algn="l">
              <a:buFont typeface="Arial" panose="020B0604020202020204" pitchFamily="34" charset="0"/>
              <a:buChar char="•"/>
            </a:pPr>
            <a:r>
              <a:rPr lang="en-US" sz="2400" b="0" i="0" dirty="0">
                <a:solidFill>
                  <a:srgbClr val="374151"/>
                </a:solidFill>
                <a:effectLst/>
                <a:latin typeface="Abadi" panose="020B0604020104020204" pitchFamily="34" charset="0"/>
              </a:rPr>
              <a:t>Identified the best-performing classification model for our dataset.</a:t>
            </a:r>
          </a:p>
          <a:p>
            <a:pPr algn="l"/>
            <a:r>
              <a:rPr lang="en-US" sz="2400" b="0" i="0" dirty="0">
                <a:solidFill>
                  <a:srgbClr val="374151"/>
                </a:solidFill>
                <a:effectLst/>
                <a:latin typeface="Abadi" panose="020B0604020104020204" pitchFamily="34" charset="0"/>
              </a:rPr>
              <a:t>For further details, refer to the </a:t>
            </a:r>
            <a:r>
              <a:rPr lang="en-US" sz="2400" b="0" i="0" u="sng" dirty="0">
                <a:solidFill>
                  <a:srgbClr val="374151"/>
                </a:solidFill>
                <a:effectLst/>
                <a:latin typeface="Abadi" panose="020B0604020104020204" pitchFamily="34" charset="0"/>
                <a:hlinkClick r:id="rId3"/>
              </a:rPr>
              <a:t>GitHub Notebook</a:t>
            </a:r>
            <a:r>
              <a:rPr lang="en-US" sz="2400" b="0" i="0" dirty="0">
                <a:solidFill>
                  <a:srgbClr val="374151"/>
                </a:solidFill>
                <a:effectLst/>
                <a:latin typeface="Abadi" panose="020B0604020104020204" pitchFamily="34" charset="0"/>
              </a:rPr>
              <a:t>.</a:t>
            </a:r>
          </a:p>
          <a:p>
            <a:endParaRPr lang="en-US" sz="24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Predictive Analysis (Classification)</a:t>
            </a:r>
          </a:p>
        </p:txBody>
      </p:sp>
    </p:spTree>
    <p:extLst>
      <p:ext uri="{BB962C8B-B14F-4D97-AF65-F5344CB8AC3E}">
        <p14:creationId xmlns:p14="http://schemas.microsoft.com/office/powerpoint/2010/main" val="31986361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82995"/>
            <a:ext cx="10515600" cy="444257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1800" b="1" i="0" dirty="0">
                <a:solidFill>
                  <a:srgbClr val="374151"/>
                </a:solidFill>
                <a:effectLst/>
                <a:latin typeface="Abadi" panose="020B0604020104020204" pitchFamily="34" charset="0"/>
              </a:rPr>
              <a:t>Launch Sites</a:t>
            </a:r>
            <a:r>
              <a:rPr lang="en-US" sz="1800" b="0" i="0" dirty="0">
                <a:solidFill>
                  <a:srgbClr val="374151"/>
                </a:solidFill>
                <a:effectLst/>
                <a:latin typeface="Abadi" panose="020B0604020104020204" pitchFamily="34" charset="0"/>
              </a:rPr>
              <a:t>: SpaceX utilizes four different launch sites.</a:t>
            </a:r>
          </a:p>
          <a:p>
            <a:pPr algn="l">
              <a:buFont typeface="Arial" panose="020B0604020202020204" pitchFamily="34" charset="0"/>
              <a:buChar char="•"/>
            </a:pPr>
            <a:r>
              <a:rPr lang="en-US" sz="1800" b="1" i="0" dirty="0">
                <a:solidFill>
                  <a:srgbClr val="374151"/>
                </a:solidFill>
                <a:effectLst/>
                <a:latin typeface="Abadi" panose="020B0604020104020204" pitchFamily="34" charset="0"/>
              </a:rPr>
              <a:t>Initial Partners</a:t>
            </a:r>
            <a:r>
              <a:rPr lang="en-US" sz="1800" b="0" i="0" dirty="0">
                <a:solidFill>
                  <a:srgbClr val="374151"/>
                </a:solidFill>
                <a:effectLst/>
                <a:latin typeface="Abadi" panose="020B0604020104020204" pitchFamily="34" charset="0"/>
              </a:rPr>
              <a:t>: The first launches were conducted for SpaceX itself and NASA.</a:t>
            </a:r>
          </a:p>
          <a:p>
            <a:pPr algn="l">
              <a:buFont typeface="Arial" panose="020B0604020202020204" pitchFamily="34" charset="0"/>
              <a:buChar char="•"/>
            </a:pPr>
            <a:r>
              <a:rPr lang="en-US" sz="1800" b="1" i="0" dirty="0">
                <a:solidFill>
                  <a:srgbClr val="374151"/>
                </a:solidFill>
                <a:effectLst/>
                <a:latin typeface="Abadi" panose="020B0604020104020204" pitchFamily="34" charset="0"/>
              </a:rPr>
              <a:t>Average Payload</a:t>
            </a:r>
            <a:r>
              <a:rPr lang="en-US" sz="1800" b="0" i="0" dirty="0">
                <a:solidFill>
                  <a:srgbClr val="374151"/>
                </a:solidFill>
                <a:effectLst/>
                <a:latin typeface="Abadi" panose="020B0604020104020204" pitchFamily="34" charset="0"/>
              </a:rPr>
              <a:t>: The F9 v1.1 booster has an average payload capacity of 2,928 kg.</a:t>
            </a:r>
          </a:p>
          <a:p>
            <a:pPr algn="l">
              <a:buFont typeface="Arial" panose="020B0604020202020204" pitchFamily="34" charset="0"/>
              <a:buChar char="•"/>
            </a:pPr>
            <a:r>
              <a:rPr lang="en-US" sz="1800" b="1" i="0" dirty="0">
                <a:solidFill>
                  <a:srgbClr val="374151"/>
                </a:solidFill>
                <a:effectLst/>
                <a:latin typeface="Abadi" panose="020B0604020104020204" pitchFamily="34" charset="0"/>
              </a:rPr>
              <a:t>First Successful Landing</a:t>
            </a:r>
            <a:r>
              <a:rPr lang="en-US" sz="1800" b="0" i="0" dirty="0">
                <a:solidFill>
                  <a:srgbClr val="374151"/>
                </a:solidFill>
                <a:effectLst/>
                <a:latin typeface="Abadi" panose="020B0604020104020204" pitchFamily="34" charset="0"/>
              </a:rPr>
              <a:t>: The first successful landing occurred in 2015, five years after the initial launch.</a:t>
            </a:r>
          </a:p>
          <a:p>
            <a:pPr algn="l">
              <a:buFont typeface="Arial" panose="020B0604020202020204" pitchFamily="34" charset="0"/>
              <a:buChar char="•"/>
            </a:pPr>
            <a:r>
              <a:rPr lang="en-US" sz="1800" b="1" i="0" dirty="0">
                <a:solidFill>
                  <a:srgbClr val="374151"/>
                </a:solidFill>
                <a:effectLst/>
                <a:latin typeface="Abadi" panose="020B0604020104020204" pitchFamily="34" charset="0"/>
              </a:rPr>
              <a:t>Above-Average Payloads</a:t>
            </a:r>
            <a:r>
              <a:rPr lang="en-US" sz="1800" b="0" i="0" dirty="0">
                <a:solidFill>
                  <a:srgbClr val="374151"/>
                </a:solidFill>
                <a:effectLst/>
                <a:latin typeface="Abadi" panose="020B0604020104020204" pitchFamily="34" charset="0"/>
              </a:rPr>
              <a:t>: Many versions of the Falcon 9 booster successfully landed on drone ships while carrying payloads above the average.</a:t>
            </a:r>
          </a:p>
          <a:p>
            <a:pPr algn="l">
              <a:buFont typeface="Arial" panose="020B0604020202020204" pitchFamily="34" charset="0"/>
              <a:buChar char="•"/>
            </a:pPr>
            <a:r>
              <a:rPr lang="en-US" sz="1800" b="1" i="0" dirty="0">
                <a:solidFill>
                  <a:srgbClr val="374151"/>
                </a:solidFill>
                <a:effectLst/>
                <a:latin typeface="Abadi" panose="020B0604020104020204" pitchFamily="34" charset="0"/>
              </a:rPr>
              <a:t>Mission Success Rate</a:t>
            </a:r>
            <a:r>
              <a:rPr lang="en-US" sz="1800" b="0" i="0" dirty="0">
                <a:solidFill>
                  <a:srgbClr val="374151"/>
                </a:solidFill>
                <a:effectLst/>
                <a:latin typeface="Abadi" panose="020B0604020104020204" pitchFamily="34" charset="0"/>
              </a:rPr>
              <a:t>: Nearly 100% of missions have been successful.</a:t>
            </a:r>
          </a:p>
          <a:p>
            <a:pPr algn="l">
              <a:buFont typeface="Arial" panose="020B0604020202020204" pitchFamily="34" charset="0"/>
              <a:buChar char="•"/>
            </a:pPr>
            <a:r>
              <a:rPr lang="en-US" sz="1800" b="1" i="0" dirty="0">
                <a:solidFill>
                  <a:srgbClr val="374151"/>
                </a:solidFill>
                <a:effectLst/>
                <a:latin typeface="Abadi" panose="020B0604020104020204" pitchFamily="34" charset="0"/>
              </a:rPr>
              <a:t>Failed Landings in 2015</a:t>
            </a:r>
            <a:r>
              <a:rPr lang="en-US" sz="1800" b="0" i="0" dirty="0">
                <a:solidFill>
                  <a:srgbClr val="374151"/>
                </a:solidFill>
                <a:effectLst/>
                <a:latin typeface="Abadi" panose="020B0604020104020204" pitchFamily="34" charset="0"/>
              </a:rPr>
              <a:t>: Two booster versions—F9 v1.1 B1012 and F9 v1.1 B1015—failed to land on drone ships in 2015.</a:t>
            </a:r>
          </a:p>
          <a:p>
            <a:pPr algn="l">
              <a:buFont typeface="Arial" panose="020B0604020202020204" pitchFamily="34" charset="0"/>
              <a:buChar char="•"/>
            </a:pPr>
            <a:r>
              <a:rPr lang="en-US" sz="1800" b="1" i="0" dirty="0">
                <a:solidFill>
                  <a:srgbClr val="374151"/>
                </a:solidFill>
                <a:effectLst/>
                <a:latin typeface="Abadi" panose="020B0604020104020204" pitchFamily="34" charset="0"/>
              </a:rPr>
              <a:t>Improving Landing Success</a:t>
            </a:r>
            <a:r>
              <a:rPr lang="en-US" sz="1800" b="0" i="0" dirty="0">
                <a:solidFill>
                  <a:srgbClr val="374151"/>
                </a:solidFill>
                <a:effectLst/>
                <a:latin typeface="Abadi" panose="020B0604020104020204" pitchFamily="34" charset="0"/>
              </a:rPr>
              <a:t>: The rate of successful landings has improved over the years.</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33833"/>
            <a:ext cx="10444486" cy="45720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l">
              <a:buFont typeface="Arial" panose="020B0604020202020204" pitchFamily="34" charset="0"/>
              <a:buChar char="•"/>
            </a:pPr>
            <a:r>
              <a:rPr lang="en-US" sz="2000" b="0" i="0" dirty="0">
                <a:solidFill>
                  <a:srgbClr val="374151"/>
                </a:solidFill>
                <a:effectLst/>
                <a:latin typeface="Abadi" panose="020B0604020104020204" pitchFamily="34" charset="0"/>
              </a:rPr>
              <a:t>Through interactive analytics, it was observed that launch sites are typically located in safe areas, often near the sea.</a:t>
            </a:r>
          </a:p>
          <a:p>
            <a:pPr algn="l">
              <a:buFont typeface="Arial" panose="020B0604020202020204" pitchFamily="34" charset="0"/>
              <a:buChar char="•"/>
            </a:pPr>
            <a:r>
              <a:rPr lang="en-US" sz="2000" b="0" i="0" dirty="0">
                <a:solidFill>
                  <a:srgbClr val="374151"/>
                </a:solidFill>
                <a:effectLst/>
                <a:latin typeface="Abadi" panose="020B0604020104020204" pitchFamily="34" charset="0"/>
              </a:rPr>
              <a:t>These sites are also supported by robust logistical infrastructure.</a:t>
            </a:r>
          </a:p>
          <a:p>
            <a:pPr algn="l">
              <a:buFont typeface="Arial" panose="020B0604020202020204" pitchFamily="34" charset="0"/>
              <a:buChar char="•"/>
            </a:pPr>
            <a:r>
              <a:rPr lang="en-US" sz="2000" b="0" i="0" dirty="0">
                <a:solidFill>
                  <a:srgbClr val="374151"/>
                </a:solidFill>
                <a:effectLst/>
                <a:latin typeface="Abadi" panose="020B0604020104020204" pitchFamily="34" charset="0"/>
              </a:rPr>
              <a:t>A majority of launches occur at launch sites located on the East Coast.</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a:extLst>
              <a:ext uri="{FF2B5EF4-FFF2-40B4-BE49-F238E27FC236}">
                <a16:creationId xmlns:a16="http://schemas.microsoft.com/office/drawing/2014/main" id="{F2F3650A-42C0-0721-AA86-8A8F3D2328A0}"/>
              </a:ext>
            </a:extLst>
          </p:cNvPr>
          <p:cNvPicPr>
            <a:picLocks noChangeAspect="1"/>
          </p:cNvPicPr>
          <p:nvPr/>
        </p:nvPicPr>
        <p:blipFill>
          <a:blip r:embed="rId4"/>
          <a:stretch>
            <a:fillRect/>
          </a:stretch>
        </p:blipFill>
        <p:spPr>
          <a:xfrm>
            <a:off x="526026" y="2910349"/>
            <a:ext cx="10504766" cy="3267662"/>
          </a:xfrm>
          <a:prstGeom prst="rect">
            <a:avLst/>
          </a:prstGeom>
        </p:spPr>
      </p:pic>
    </p:spTree>
    <p:extLst>
      <p:ext uri="{BB962C8B-B14F-4D97-AF65-F5344CB8AC3E}">
        <p14:creationId xmlns:p14="http://schemas.microsoft.com/office/powerpoint/2010/main" val="3809950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
        <p:nvSpPr>
          <p:cNvPr id="2" name="Content Placeholder 2">
            <a:extLst>
              <a:ext uri="{FF2B5EF4-FFF2-40B4-BE49-F238E27FC236}">
                <a16:creationId xmlns:a16="http://schemas.microsoft.com/office/drawing/2014/main" id="{66D6C71A-6DB7-05C0-9F86-0A4610FB0161}"/>
              </a:ext>
            </a:extLst>
          </p:cNvPr>
          <p:cNvSpPr txBox="1">
            <a:spLocks/>
          </p:cNvSpPr>
          <p:nvPr/>
        </p:nvSpPr>
        <p:spPr>
          <a:xfrm>
            <a:off x="864972" y="2057400"/>
            <a:ext cx="10592999" cy="967154"/>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Analysis of the plot reveals a positive correlation between the volume of flights at a launch site and its corresponding success rate.</a:t>
            </a:r>
          </a:p>
        </p:txBody>
      </p:sp>
      <p:pic>
        <p:nvPicPr>
          <p:cNvPr id="3" name="Picture 2">
            <a:extLst>
              <a:ext uri="{FF2B5EF4-FFF2-40B4-BE49-F238E27FC236}">
                <a16:creationId xmlns:a16="http://schemas.microsoft.com/office/drawing/2014/main" id="{C61B705E-0178-0231-D589-E35D3E51B3AB}"/>
              </a:ext>
            </a:extLst>
          </p:cNvPr>
          <p:cNvPicPr>
            <a:picLocks noChangeAspect="1"/>
          </p:cNvPicPr>
          <p:nvPr/>
        </p:nvPicPr>
        <p:blipFill>
          <a:blip r:embed="rId3"/>
          <a:stretch>
            <a:fillRect/>
          </a:stretch>
        </p:blipFill>
        <p:spPr>
          <a:xfrm>
            <a:off x="1117312" y="3024554"/>
            <a:ext cx="10091462" cy="297109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600" b="0" i="0" u="none" strike="noStrike" kern="1200" cap="none" spc="0" normalizeH="0" baseline="0" noProof="0" dirty="0">
              <a:ln>
                <a:noFill/>
              </a:ln>
              <a:solidFill>
                <a:srgbClr val="1C7DDB"/>
              </a:solidFill>
              <a:effectLst/>
              <a:uLnTx/>
              <a:uFillTx/>
              <a:latin typeface="Abadi" panose="020B0604020104020204" pitchFamily="34" charset="0"/>
              <a:ea typeface="+mn-ea"/>
              <a:cs typeface="+mn-cs"/>
            </a:endParaRP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rPr>
              <a:t>Executive Summary</a:t>
            </a:r>
          </a:p>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rPr>
              <a:t>Introduction</a:t>
            </a:r>
          </a:p>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rPr>
              <a:t>Methodology</a:t>
            </a:r>
          </a:p>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rPr>
              <a:t>Results</a:t>
            </a:r>
          </a:p>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rPr>
              <a:t>Conclusion</a:t>
            </a:r>
          </a:p>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2" name="Title 1">
            <a:extLst>
              <a:ext uri="{FF2B5EF4-FFF2-40B4-BE49-F238E27FC236}">
                <a16:creationId xmlns:a16="http://schemas.microsoft.com/office/drawing/2014/main" id="{87C4951A-EC99-AAF6-F08C-2A438202AE9B}"/>
              </a:ext>
            </a:extLst>
          </p:cNvPr>
          <p:cNvSpPr txBox="1">
            <a:spLocks/>
          </p:cNvSpPr>
          <p:nvPr/>
        </p:nvSpPr>
        <p:spPr>
          <a:xfrm>
            <a:off x="770010" y="1373814"/>
            <a:ext cx="10718799" cy="182686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457200" indent="-457200">
              <a:lnSpc>
                <a:spcPct val="100000"/>
              </a:lnSpc>
              <a:spcBef>
                <a:spcPts val="1400"/>
              </a:spcBef>
              <a:buFont typeface="Arial" panose="020B0604020202020204" pitchFamily="34" charset="0"/>
              <a:buChar char="•"/>
            </a:pPr>
            <a:r>
              <a:rPr lang="en-US" sz="3200" dirty="0">
                <a:solidFill>
                  <a:schemeClr val="accent3">
                    <a:lumMod val="25000"/>
                  </a:schemeClr>
                </a:solidFill>
                <a:latin typeface="Abadi" panose="020B0604020104020204" pitchFamily="34" charset="0"/>
              </a:rPr>
              <a:t>The success rate of rockets launched from site CCAFS SLC 40 increases with greater payload mass.</a:t>
            </a:r>
          </a:p>
        </p:txBody>
      </p:sp>
      <p:pic>
        <p:nvPicPr>
          <p:cNvPr id="6" name="Picture 5">
            <a:extLst>
              <a:ext uri="{FF2B5EF4-FFF2-40B4-BE49-F238E27FC236}">
                <a16:creationId xmlns:a16="http://schemas.microsoft.com/office/drawing/2014/main" id="{81821919-6B3D-7578-A27B-B6E26C9239D8}"/>
              </a:ext>
            </a:extLst>
          </p:cNvPr>
          <p:cNvPicPr>
            <a:picLocks noChangeAspect="1"/>
          </p:cNvPicPr>
          <p:nvPr/>
        </p:nvPicPr>
        <p:blipFill>
          <a:blip r:embed="rId3"/>
          <a:stretch>
            <a:fillRect/>
          </a:stretch>
        </p:blipFill>
        <p:spPr>
          <a:xfrm>
            <a:off x="933317" y="2905710"/>
            <a:ext cx="10216464" cy="296276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911F7F10-7FEC-DC34-7EC1-A7F60BA3EFA5}"/>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Based on the graph, it is evident that ES-L1, GEO, HEO, SSO, and VLEO exhibit the highest success rates.</a:t>
            </a:r>
            <a:endParaRPr lang="en-US" sz="2000" dirty="0"/>
          </a:p>
        </p:txBody>
      </p:sp>
      <p:pic>
        <p:nvPicPr>
          <p:cNvPr id="7" name="Picture 6">
            <a:extLst>
              <a:ext uri="{FF2B5EF4-FFF2-40B4-BE49-F238E27FC236}">
                <a16:creationId xmlns:a16="http://schemas.microsoft.com/office/drawing/2014/main" id="{72732B40-2483-901C-B932-732DA727E70A}"/>
              </a:ext>
            </a:extLst>
          </p:cNvPr>
          <p:cNvPicPr>
            <a:picLocks noChangeAspect="1"/>
          </p:cNvPicPr>
          <p:nvPr/>
        </p:nvPicPr>
        <p:blipFill>
          <a:blip r:embed="rId3"/>
          <a:stretch>
            <a:fillRect/>
          </a:stretch>
        </p:blipFill>
        <p:spPr>
          <a:xfrm>
            <a:off x="5484963" y="1589459"/>
            <a:ext cx="5973009" cy="422969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90E92FA4-547A-5CBF-6DDA-E397622830DD}"/>
              </a:ext>
            </a:extLst>
          </p:cNvPr>
          <p:cNvSpPr txBox="1">
            <a:spLocks/>
          </p:cNvSpPr>
          <p:nvPr/>
        </p:nvSpPr>
        <p:spPr>
          <a:xfrm>
            <a:off x="838200" y="1442720"/>
            <a:ext cx="10515600"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chart below illustrates the relationship between Flight Number and Orbit Type. It becomes apparent that for missions targeting Low Earth Orbit (LEO), there is a correlation between the number of flights and mission success. However, for Geosynchronous Transfer Orbit (GTO) missions, the data suggests no discernible relationship between the number of flights and the likelihood of mission success.</a:t>
            </a:r>
          </a:p>
          <a:p>
            <a:pPr marL="0" indent="0">
              <a:lnSpc>
                <a:spcPct val="100000"/>
              </a:lnSpc>
              <a:spcBef>
                <a:spcPts val="1400"/>
              </a:spcBef>
              <a:buFont typeface="Arial" panose="020B0604020202020204" pitchFamily="34" charset="0"/>
              <a:buNone/>
            </a:pPr>
            <a:endParaRPr lang="en-US" sz="2200" dirty="0">
              <a:solidFill>
                <a:schemeClr val="accent3">
                  <a:lumMod val="25000"/>
                </a:schemeClr>
              </a:solidFill>
              <a:latin typeface="Abadi" panose="020B0604020104020204" pitchFamily="34" charset="0"/>
            </a:endParaRPr>
          </a:p>
        </p:txBody>
      </p:sp>
      <p:pic>
        <p:nvPicPr>
          <p:cNvPr id="6" name="Picture 5">
            <a:extLst>
              <a:ext uri="{FF2B5EF4-FFF2-40B4-BE49-F238E27FC236}">
                <a16:creationId xmlns:a16="http://schemas.microsoft.com/office/drawing/2014/main" id="{BCA23E85-6044-D903-1DE9-4AA455EB08D4}"/>
              </a:ext>
            </a:extLst>
          </p:cNvPr>
          <p:cNvPicPr>
            <a:picLocks noChangeAspect="1"/>
          </p:cNvPicPr>
          <p:nvPr/>
        </p:nvPicPr>
        <p:blipFill>
          <a:blip r:embed="rId3"/>
          <a:stretch>
            <a:fillRect/>
          </a:stretch>
        </p:blipFill>
        <p:spPr>
          <a:xfrm>
            <a:off x="1342767" y="3529484"/>
            <a:ext cx="9942844" cy="253283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2" name="Content Placeholder 2">
            <a:extLst>
              <a:ext uri="{FF2B5EF4-FFF2-40B4-BE49-F238E27FC236}">
                <a16:creationId xmlns:a16="http://schemas.microsoft.com/office/drawing/2014/main" id="{4C410F1A-0A85-D594-E495-B3E793BDCFFF}"/>
              </a:ext>
            </a:extLst>
          </p:cNvPr>
          <p:cNvSpPr txBox="1">
            <a:spLocks/>
          </p:cNvSpPr>
          <p:nvPr/>
        </p:nvSpPr>
        <p:spPr>
          <a:xfrm>
            <a:off x="770010" y="2057400"/>
            <a:ext cx="10687961"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observe that for heavy payloads, successful landings are more frequent in PO, LEO, and ISS orbits.</a:t>
            </a:r>
          </a:p>
        </p:txBody>
      </p:sp>
      <p:pic>
        <p:nvPicPr>
          <p:cNvPr id="7" name="Picture 6">
            <a:extLst>
              <a:ext uri="{FF2B5EF4-FFF2-40B4-BE49-F238E27FC236}">
                <a16:creationId xmlns:a16="http://schemas.microsoft.com/office/drawing/2014/main" id="{71509693-0C28-3EC6-393A-601D3AD09F00}"/>
              </a:ext>
            </a:extLst>
          </p:cNvPr>
          <p:cNvPicPr>
            <a:picLocks noChangeAspect="1"/>
          </p:cNvPicPr>
          <p:nvPr/>
        </p:nvPicPr>
        <p:blipFill>
          <a:blip r:embed="rId3"/>
          <a:stretch>
            <a:fillRect/>
          </a:stretch>
        </p:blipFill>
        <p:spPr>
          <a:xfrm>
            <a:off x="3498570" y="2790823"/>
            <a:ext cx="5058481" cy="323475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
        <p:nvSpPr>
          <p:cNvPr id="2" name="Content Placeholder 2">
            <a:extLst>
              <a:ext uri="{FF2B5EF4-FFF2-40B4-BE49-F238E27FC236}">
                <a16:creationId xmlns:a16="http://schemas.microsoft.com/office/drawing/2014/main" id="{DDCE8F9A-F548-027E-331A-AAF8EA57E439}"/>
              </a:ext>
            </a:extLst>
          </p:cNvPr>
          <p:cNvSpPr txBox="1">
            <a:spLocks/>
          </p:cNvSpPr>
          <p:nvPr/>
        </p:nvSpPr>
        <p:spPr>
          <a:xfrm>
            <a:off x="643469" y="1782981"/>
            <a:ext cx="4008384"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Based on the graph, it is evident that the success rate has consistently risen from 2013 through 2020.</a:t>
            </a:r>
            <a:endParaRPr lang="en-US" sz="2000" dirty="0"/>
          </a:p>
        </p:txBody>
      </p:sp>
      <p:pic>
        <p:nvPicPr>
          <p:cNvPr id="7" name="Picture 6">
            <a:extLst>
              <a:ext uri="{FF2B5EF4-FFF2-40B4-BE49-F238E27FC236}">
                <a16:creationId xmlns:a16="http://schemas.microsoft.com/office/drawing/2014/main" id="{395F7DDD-D4D2-99B7-41A6-0D840C5D3777}"/>
              </a:ext>
            </a:extLst>
          </p:cNvPr>
          <p:cNvPicPr>
            <a:picLocks noChangeAspect="1"/>
          </p:cNvPicPr>
          <p:nvPr/>
        </p:nvPicPr>
        <p:blipFill>
          <a:blip r:embed="rId3"/>
          <a:stretch>
            <a:fillRect/>
          </a:stretch>
        </p:blipFill>
        <p:spPr>
          <a:xfrm>
            <a:off x="4809078" y="1576777"/>
            <a:ext cx="6192114" cy="4448796"/>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
        <p:nvSpPr>
          <p:cNvPr id="2" name="Content Placeholder 2">
            <a:extLst>
              <a:ext uri="{FF2B5EF4-FFF2-40B4-BE49-F238E27FC236}">
                <a16:creationId xmlns:a16="http://schemas.microsoft.com/office/drawing/2014/main" id="{A2DA60A6-D855-C38D-2811-5F5C3900CD77}"/>
              </a:ext>
            </a:extLst>
          </p:cNvPr>
          <p:cNvSpPr txBox="1">
            <a:spLocks/>
          </p:cNvSpPr>
          <p:nvPr/>
        </p:nvSpPr>
        <p:spPr>
          <a:xfrm>
            <a:off x="643469" y="1782981"/>
            <a:ext cx="10642142"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We employed the 'DISTINCT' keyword to display only unique launch sites from the SpaceX dataset.</a:t>
            </a:r>
            <a:endParaRPr lang="en-US" sz="2000" dirty="0"/>
          </a:p>
        </p:txBody>
      </p:sp>
      <p:pic>
        <p:nvPicPr>
          <p:cNvPr id="9" name="Picture 8">
            <a:extLst>
              <a:ext uri="{FF2B5EF4-FFF2-40B4-BE49-F238E27FC236}">
                <a16:creationId xmlns:a16="http://schemas.microsoft.com/office/drawing/2014/main" id="{E1038ADC-AE26-54AC-C2D4-C61F384DC3CD}"/>
              </a:ext>
            </a:extLst>
          </p:cNvPr>
          <p:cNvPicPr>
            <a:picLocks noChangeAspect="1"/>
          </p:cNvPicPr>
          <p:nvPr/>
        </p:nvPicPr>
        <p:blipFill>
          <a:blip r:embed="rId3"/>
          <a:stretch>
            <a:fillRect/>
          </a:stretch>
        </p:blipFill>
        <p:spPr>
          <a:xfrm>
            <a:off x="2837995" y="2641163"/>
            <a:ext cx="6516009" cy="3134162"/>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Content Placeholder 4">
            <a:extLst>
              <a:ext uri="{FF2B5EF4-FFF2-40B4-BE49-F238E27FC236}">
                <a16:creationId xmlns:a16="http://schemas.microsoft.com/office/drawing/2014/main" id="{C3D8F23D-CA11-167A-184E-546A7EBFCBE8}"/>
              </a:ext>
            </a:extLst>
          </p:cNvPr>
          <p:cNvSpPr txBox="1">
            <a:spLocks/>
          </p:cNvSpPr>
          <p:nvPr/>
        </p:nvSpPr>
        <p:spPr>
          <a:xfrm>
            <a:off x="770010" y="1825625"/>
            <a:ext cx="10222887" cy="4122999"/>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executed the aforementioned query to retrieve and display five records featuring launch sites whose names begin with 'CCA'.</a:t>
            </a:r>
          </a:p>
        </p:txBody>
      </p:sp>
      <p:pic>
        <p:nvPicPr>
          <p:cNvPr id="7" name="Picture 6">
            <a:extLst>
              <a:ext uri="{FF2B5EF4-FFF2-40B4-BE49-F238E27FC236}">
                <a16:creationId xmlns:a16="http://schemas.microsoft.com/office/drawing/2014/main" id="{8E59A4B3-183E-22CB-39C9-4673B3E504D1}"/>
              </a:ext>
            </a:extLst>
          </p:cNvPr>
          <p:cNvPicPr>
            <a:picLocks noChangeAspect="1"/>
          </p:cNvPicPr>
          <p:nvPr/>
        </p:nvPicPr>
        <p:blipFill>
          <a:blip r:embed="rId3"/>
          <a:stretch>
            <a:fillRect/>
          </a:stretch>
        </p:blipFill>
        <p:spPr>
          <a:xfrm>
            <a:off x="1194499" y="1582994"/>
            <a:ext cx="9373908" cy="3092053"/>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2" name="Content Placeholder 4">
            <a:extLst>
              <a:ext uri="{FF2B5EF4-FFF2-40B4-BE49-F238E27FC236}">
                <a16:creationId xmlns:a16="http://schemas.microsoft.com/office/drawing/2014/main" id="{63900795-414D-01B2-44B7-07C3E3571D64}"/>
              </a:ext>
            </a:extLst>
          </p:cNvPr>
          <p:cNvSpPr txBox="1">
            <a:spLocks/>
          </p:cNvSpPr>
          <p:nvPr/>
        </p:nvSpPr>
        <p:spPr>
          <a:xfrm>
            <a:off x="770010" y="1825625"/>
            <a:ext cx="9745589"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determined the total payload capacity of NASA's rocket boosters to be 45,596 units, as obtained through the following query:</a:t>
            </a:r>
          </a:p>
        </p:txBody>
      </p:sp>
      <p:pic>
        <p:nvPicPr>
          <p:cNvPr id="7" name="Picture 6">
            <a:extLst>
              <a:ext uri="{FF2B5EF4-FFF2-40B4-BE49-F238E27FC236}">
                <a16:creationId xmlns:a16="http://schemas.microsoft.com/office/drawing/2014/main" id="{169E8C92-C21F-7E65-C0A0-1B18C91A1168}"/>
              </a:ext>
            </a:extLst>
          </p:cNvPr>
          <p:cNvPicPr>
            <a:picLocks noChangeAspect="1"/>
          </p:cNvPicPr>
          <p:nvPr/>
        </p:nvPicPr>
        <p:blipFill>
          <a:blip r:embed="rId3"/>
          <a:stretch>
            <a:fillRect/>
          </a:stretch>
        </p:blipFill>
        <p:spPr>
          <a:xfrm>
            <a:off x="1979800" y="2968236"/>
            <a:ext cx="8232399" cy="268837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average payload mass carried by booster version F9 v1.1 as 2928.4</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Average Payload Mass by F9 v1.1</a:t>
            </a:r>
          </a:p>
        </p:txBody>
      </p:sp>
      <p:pic>
        <p:nvPicPr>
          <p:cNvPr id="2" name="Picture 1">
            <a:extLst>
              <a:ext uri="{FF2B5EF4-FFF2-40B4-BE49-F238E27FC236}">
                <a16:creationId xmlns:a16="http://schemas.microsoft.com/office/drawing/2014/main" id="{893EDCB9-8B35-B185-6972-9C7832CF3BA5}"/>
              </a:ext>
            </a:extLst>
          </p:cNvPr>
          <p:cNvPicPr>
            <a:picLocks noChangeAspect="1"/>
          </p:cNvPicPr>
          <p:nvPr/>
        </p:nvPicPr>
        <p:blipFill>
          <a:blip r:embed="rId3"/>
          <a:stretch>
            <a:fillRect/>
          </a:stretch>
        </p:blipFill>
        <p:spPr>
          <a:xfrm>
            <a:off x="1917807" y="2709758"/>
            <a:ext cx="8356386" cy="2811811"/>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spcBef>
                <a:spcPts val="1400"/>
              </a:spcBef>
            </a:pPr>
            <a:r>
              <a:rPr lang="en-US" sz="2400" dirty="0"/>
              <a:t>We noted that the first successful landing on a ground pad took place on December 22, 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First Successful Ground Landing Date</a:t>
            </a:r>
          </a:p>
        </p:txBody>
      </p:sp>
      <p:pic>
        <p:nvPicPr>
          <p:cNvPr id="6" name="Picture 5">
            <a:extLst>
              <a:ext uri="{FF2B5EF4-FFF2-40B4-BE49-F238E27FC236}">
                <a16:creationId xmlns:a16="http://schemas.microsoft.com/office/drawing/2014/main" id="{FDD3CE72-E787-ED0C-822C-259B0CA2003E}"/>
              </a:ext>
            </a:extLst>
          </p:cNvPr>
          <p:cNvPicPr>
            <a:picLocks noChangeAspect="1"/>
          </p:cNvPicPr>
          <p:nvPr/>
        </p:nvPicPr>
        <p:blipFill>
          <a:blip r:embed="rId3"/>
          <a:stretch>
            <a:fillRect/>
          </a:stretch>
        </p:blipFill>
        <p:spPr>
          <a:xfrm>
            <a:off x="2442652" y="3046396"/>
            <a:ext cx="7306695" cy="2610214"/>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3</a:t>
            </a:fld>
            <a:endParaRPr kumimoji="0" lang="en-US" sz="1600" b="0" i="0" u="none" strike="noStrike" kern="1200" cap="none" spc="0" normalizeH="0" baseline="0" noProof="0" dirty="0">
              <a:ln>
                <a:noFill/>
              </a:ln>
              <a:solidFill>
                <a:srgbClr val="1C7DDB"/>
              </a:solidFill>
              <a:effectLst/>
              <a:uLnTx/>
              <a:uFillTx/>
              <a:latin typeface="Abadi" panose="020B0604020104020204" pitchFamily="34" charset="0"/>
              <a:ea typeface="+mn-ea"/>
              <a:cs typeface="+mn-cs"/>
            </a:endParaRPr>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0" y="1367450"/>
            <a:ext cx="10428931" cy="5059761"/>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1"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Overview of Methodologies</a:t>
            </a:r>
            <a:r>
              <a:rPr kumimoji="0" lang="en-US" sz="20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 A comprehensive summary of the techniques and approaches used throughout the project.</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1"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Data Collection Methods</a:t>
            </a:r>
            <a:r>
              <a:rPr kumimoji="0" lang="en-US" sz="20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 Utilized SpaceX API and web scraping techniques to gather relevant data.</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1"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Data Preprocessing and EDA</a:t>
            </a:r>
            <a:r>
              <a:rPr kumimoji="0" lang="en-US" sz="20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 Conducted data wrangling to clean and format the raw data, followed by Exploratory Data Analysis to uncover trends and patterns.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1"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Machine Learning Models</a:t>
            </a:r>
            <a:r>
              <a:rPr kumimoji="0" lang="en-US" sz="20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 Employed various classification algorithms, including decision trees, to make predictions.</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1"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Results Summary</a:t>
            </a:r>
            <a:r>
              <a:rPr kumimoji="0" lang="en-US" sz="20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 A consolidated report of all findings, analyses, and predictions made during the project.</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1"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Key Determinants of Success</a:t>
            </a:r>
            <a:r>
              <a:rPr kumimoji="0" lang="en-US" sz="20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 Identified grid fins, launch sites, and payload mass as significant factors contributing to successful launches.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1"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Predictive Modeling</a:t>
            </a:r>
            <a:r>
              <a:rPr kumimoji="0" lang="en-US" sz="20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 Utilized a Decision Tree Classifier to accurately predict the outcomes of SpaceX launches.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Executive Summary</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3" name="Content Placeholder 4">
            <a:extLst>
              <a:ext uri="{FF2B5EF4-FFF2-40B4-BE49-F238E27FC236}">
                <a16:creationId xmlns:a16="http://schemas.microsoft.com/office/drawing/2014/main" id="{76739FB5-2DE0-DFCF-DCAF-1D25A01C0BA5}"/>
              </a:ext>
            </a:extLst>
          </p:cNvPr>
          <p:cNvSpPr txBox="1">
            <a:spLocks/>
          </p:cNvSpPr>
          <p:nvPr/>
        </p:nvSpPr>
        <p:spPr>
          <a:xfrm>
            <a:off x="1032932" y="1782981"/>
            <a:ext cx="10515599" cy="145258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Abadi" panose="020B0604020104020204" pitchFamily="34" charset="0"/>
              </a:rPr>
              <a:t>We employed the WHERE clause to filter boosters that have successfully landed on drone ships. Additionally, we used the AND condition to further refine our search to include only those landings with a payload mass between 4,000 and 6,000 kilograms.</a:t>
            </a:r>
            <a:endParaRPr lang="en-US" sz="2000" dirty="0"/>
          </a:p>
        </p:txBody>
      </p:sp>
      <p:pic>
        <p:nvPicPr>
          <p:cNvPr id="6" name="Picture 5">
            <a:extLst>
              <a:ext uri="{FF2B5EF4-FFF2-40B4-BE49-F238E27FC236}">
                <a16:creationId xmlns:a16="http://schemas.microsoft.com/office/drawing/2014/main" id="{0E7D66A4-1692-2F4F-471C-50F83E92E6F2}"/>
              </a:ext>
            </a:extLst>
          </p:cNvPr>
          <p:cNvPicPr>
            <a:picLocks noChangeAspect="1"/>
          </p:cNvPicPr>
          <p:nvPr/>
        </p:nvPicPr>
        <p:blipFill>
          <a:blip r:embed="rId3"/>
          <a:stretch>
            <a:fillRect/>
          </a:stretch>
        </p:blipFill>
        <p:spPr>
          <a:xfrm>
            <a:off x="1121751" y="2730230"/>
            <a:ext cx="9812119" cy="296718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Content Placeholder 4">
            <a:extLst>
              <a:ext uri="{FF2B5EF4-FFF2-40B4-BE49-F238E27FC236}">
                <a16:creationId xmlns:a16="http://schemas.microsoft.com/office/drawing/2014/main" id="{252A0CF2-F154-5FA7-C7D2-3CAD25DA6FAD}"/>
              </a:ext>
            </a:extLst>
          </p:cNvPr>
          <p:cNvSpPr txBox="1">
            <a:spLocks/>
          </p:cNvSpPr>
          <p:nvPr/>
        </p:nvSpPr>
        <p:spPr>
          <a:xfrm>
            <a:off x="770012" y="1782981"/>
            <a:ext cx="10778520" cy="7960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Abadi" panose="020B0604020104020204" pitchFamily="34" charset="0"/>
              </a:rPr>
              <a:t>We employed the wildcard character '%' in our SQL query to filter records where the </a:t>
            </a:r>
            <a:r>
              <a:rPr lang="en-US" sz="2000" dirty="0" err="1">
                <a:latin typeface="Abadi" panose="020B0604020104020204" pitchFamily="34" charset="0"/>
              </a:rPr>
              <a:t>Mission_Outcome</a:t>
            </a:r>
            <a:r>
              <a:rPr lang="en-US" sz="2000" dirty="0">
                <a:latin typeface="Abadi" panose="020B0604020104020204" pitchFamily="34" charset="0"/>
              </a:rPr>
              <a:t> was either a success or a failure.</a:t>
            </a:r>
            <a:endParaRPr lang="en-US" sz="2000" dirty="0"/>
          </a:p>
        </p:txBody>
      </p:sp>
      <p:pic>
        <p:nvPicPr>
          <p:cNvPr id="7" name="Picture 6">
            <a:extLst>
              <a:ext uri="{FF2B5EF4-FFF2-40B4-BE49-F238E27FC236}">
                <a16:creationId xmlns:a16="http://schemas.microsoft.com/office/drawing/2014/main" id="{B6DB24E8-6FC5-F074-3C56-F896DAD5C1CB}"/>
              </a:ext>
            </a:extLst>
          </p:cNvPr>
          <p:cNvPicPr>
            <a:picLocks noChangeAspect="1"/>
          </p:cNvPicPr>
          <p:nvPr/>
        </p:nvPicPr>
        <p:blipFill>
          <a:blip r:embed="rId3"/>
          <a:stretch>
            <a:fillRect/>
          </a:stretch>
        </p:blipFill>
        <p:spPr>
          <a:xfrm>
            <a:off x="1963244" y="2754923"/>
            <a:ext cx="8392056" cy="268458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
        <p:nvSpPr>
          <p:cNvPr id="2" name="Content Placeholder 4">
            <a:extLst>
              <a:ext uri="{FF2B5EF4-FFF2-40B4-BE49-F238E27FC236}">
                <a16:creationId xmlns:a16="http://schemas.microsoft.com/office/drawing/2014/main" id="{1AC11A00-DEB7-623B-13CE-1335911D693C}"/>
              </a:ext>
            </a:extLst>
          </p:cNvPr>
          <p:cNvSpPr txBox="1">
            <a:spLocks/>
          </p:cNvSpPr>
          <p:nvPr/>
        </p:nvSpPr>
        <p:spPr>
          <a:xfrm>
            <a:off x="862366" y="1641232"/>
            <a:ext cx="10515600" cy="104335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1700" dirty="0">
                <a:latin typeface="Abadi" panose="020B0604020104020204" pitchFamily="34" charset="0"/>
              </a:rPr>
              <a:t>We identified the booster that has carried the maximum payload by utilizing a subquery within the WHERE clause along with the MAX() function.</a:t>
            </a:r>
          </a:p>
        </p:txBody>
      </p:sp>
      <p:pic>
        <p:nvPicPr>
          <p:cNvPr id="7" name="Picture 6">
            <a:extLst>
              <a:ext uri="{FF2B5EF4-FFF2-40B4-BE49-F238E27FC236}">
                <a16:creationId xmlns:a16="http://schemas.microsoft.com/office/drawing/2014/main" id="{4C5BF11A-E092-769F-1719-56FB405E9AA1}"/>
              </a:ext>
            </a:extLst>
          </p:cNvPr>
          <p:cNvPicPr>
            <a:picLocks noChangeAspect="1"/>
          </p:cNvPicPr>
          <p:nvPr/>
        </p:nvPicPr>
        <p:blipFill>
          <a:blip r:embed="rId4"/>
          <a:stretch>
            <a:fillRect/>
          </a:stretch>
        </p:blipFill>
        <p:spPr>
          <a:xfrm>
            <a:off x="2654285" y="2233746"/>
            <a:ext cx="7099315" cy="405270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
        <p:nvSpPr>
          <p:cNvPr id="2" name="Content Placeholder 4">
            <a:extLst>
              <a:ext uri="{FF2B5EF4-FFF2-40B4-BE49-F238E27FC236}">
                <a16:creationId xmlns:a16="http://schemas.microsoft.com/office/drawing/2014/main" id="{8572F2E0-778A-80A4-7FCF-3D59A0E062C1}"/>
              </a:ext>
            </a:extLst>
          </p:cNvPr>
          <p:cNvSpPr txBox="1">
            <a:spLocks/>
          </p:cNvSpPr>
          <p:nvPr/>
        </p:nvSpPr>
        <p:spPr>
          <a:xfrm>
            <a:off x="770011" y="1401238"/>
            <a:ext cx="9745589" cy="4351338"/>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We employed a combination of SQL conditions—specifically the WHERE clause, LIKE operator, AND, and BETWEEN— to filter for unsuccessful drone ship landings, corresponding booster versions, and launch site names for the year 2015.</a:t>
            </a:r>
          </a:p>
        </p:txBody>
      </p:sp>
      <p:pic>
        <p:nvPicPr>
          <p:cNvPr id="7" name="Picture 6">
            <a:extLst>
              <a:ext uri="{FF2B5EF4-FFF2-40B4-BE49-F238E27FC236}">
                <a16:creationId xmlns:a16="http://schemas.microsoft.com/office/drawing/2014/main" id="{7857CFDD-3BE8-987F-7561-8B05D392396F}"/>
              </a:ext>
            </a:extLst>
          </p:cNvPr>
          <p:cNvPicPr>
            <a:picLocks noChangeAspect="1"/>
          </p:cNvPicPr>
          <p:nvPr/>
        </p:nvPicPr>
        <p:blipFill>
          <a:blip r:embed="rId3"/>
          <a:stretch>
            <a:fillRect/>
          </a:stretch>
        </p:blipFill>
        <p:spPr>
          <a:xfrm>
            <a:off x="1875445" y="2920756"/>
            <a:ext cx="8792802" cy="3305636"/>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2" name="Content Placeholder 4">
            <a:extLst>
              <a:ext uri="{FF2B5EF4-FFF2-40B4-BE49-F238E27FC236}">
                <a16:creationId xmlns:a16="http://schemas.microsoft.com/office/drawing/2014/main" id="{4331B034-2D33-CD89-4A49-73DD7498A844}"/>
              </a:ext>
            </a:extLst>
          </p:cNvPr>
          <p:cNvSpPr txBox="1">
            <a:spLocks/>
          </p:cNvSpPr>
          <p:nvPr/>
        </p:nvSpPr>
        <p:spPr>
          <a:xfrm>
            <a:off x="734028" y="1501627"/>
            <a:ext cx="10814503" cy="43939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000" dirty="0">
                <a:latin typeface="Abadi" panose="020B0604020104020204" pitchFamily="34" charset="0"/>
              </a:rPr>
              <a:t>We extracted the 'Landing Outcomes' and their respective counts from the dataset. To focus on a specific time frame, we employed the WHERE clause to filter records between March 20, 2010, and June 4, 2010. Subsequently, we used the GROUP BY clause to aggregate the data based on the landing outcomes. Finally, the ORDER BY clause was applied to sort the grouped landing outcomes in descending order.</a:t>
            </a:r>
            <a:endParaRPr lang="en-US" sz="2000" dirty="0"/>
          </a:p>
        </p:txBody>
      </p:sp>
      <p:pic>
        <p:nvPicPr>
          <p:cNvPr id="7" name="Picture 6">
            <a:extLst>
              <a:ext uri="{FF2B5EF4-FFF2-40B4-BE49-F238E27FC236}">
                <a16:creationId xmlns:a16="http://schemas.microsoft.com/office/drawing/2014/main" id="{A2A6E697-49E3-1013-6155-9EB7C67DCCAD}"/>
              </a:ext>
            </a:extLst>
          </p:cNvPr>
          <p:cNvPicPr>
            <a:picLocks noChangeAspect="1"/>
          </p:cNvPicPr>
          <p:nvPr/>
        </p:nvPicPr>
        <p:blipFill>
          <a:blip r:embed="rId3"/>
          <a:stretch>
            <a:fillRect/>
          </a:stretch>
        </p:blipFill>
        <p:spPr>
          <a:xfrm>
            <a:off x="959957" y="3121854"/>
            <a:ext cx="10498015" cy="211484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in the United States</a:t>
            </a:r>
          </a:p>
        </p:txBody>
      </p:sp>
      <p:pic>
        <p:nvPicPr>
          <p:cNvPr id="6" name="Picture 5">
            <a:extLst>
              <a:ext uri="{FF2B5EF4-FFF2-40B4-BE49-F238E27FC236}">
                <a16:creationId xmlns:a16="http://schemas.microsoft.com/office/drawing/2014/main" id="{37887B91-5B38-4383-CCC8-6FAC0319D79E}"/>
              </a:ext>
            </a:extLst>
          </p:cNvPr>
          <p:cNvPicPr>
            <a:picLocks noChangeAspect="1"/>
          </p:cNvPicPr>
          <p:nvPr/>
        </p:nvPicPr>
        <p:blipFill>
          <a:blip r:embed="rId3"/>
          <a:stretch>
            <a:fillRect/>
          </a:stretch>
        </p:blipFill>
        <p:spPr>
          <a:xfrm>
            <a:off x="2084333" y="2127975"/>
            <a:ext cx="7032509" cy="4191375"/>
          </a:xfrm>
          <a:prstGeom prst="rect">
            <a:avLst/>
          </a:prstGeom>
        </p:spPr>
      </p:pic>
      <p:sp>
        <p:nvSpPr>
          <p:cNvPr id="8" name="TextBox 7">
            <a:extLst>
              <a:ext uri="{FF2B5EF4-FFF2-40B4-BE49-F238E27FC236}">
                <a16:creationId xmlns:a16="http://schemas.microsoft.com/office/drawing/2014/main" id="{057089F1-0BA0-632B-0063-50463E8F2978}"/>
              </a:ext>
            </a:extLst>
          </p:cNvPr>
          <p:cNvSpPr txBox="1"/>
          <p:nvPr/>
        </p:nvSpPr>
        <p:spPr>
          <a:xfrm>
            <a:off x="770011" y="1460948"/>
            <a:ext cx="10687961" cy="646331"/>
          </a:xfrm>
          <a:prstGeom prst="rect">
            <a:avLst/>
          </a:prstGeom>
          <a:noFill/>
        </p:spPr>
        <p:txBody>
          <a:bodyPr wrap="square">
            <a:spAutoFit/>
          </a:bodyPr>
          <a:lstStyle/>
          <a:p>
            <a:pPr marL="285750" indent="-285750">
              <a:spcBef>
                <a:spcPts val="1400"/>
              </a:spcBef>
              <a:buFont typeface="Arial" panose="020B0604020202020204" pitchFamily="34" charset="0"/>
              <a:buChar char="•"/>
            </a:pPr>
            <a:r>
              <a:rPr lang="en-US" b="0" i="0" dirty="0">
                <a:solidFill>
                  <a:srgbClr val="374151"/>
                </a:solidFill>
                <a:effectLst/>
                <a:latin typeface="Abadi" panose="020B0604020104020204" pitchFamily="34" charset="0"/>
              </a:rPr>
              <a:t>According to the map, SpaceX's launch sites are situated at Cape Canaveral's Space Launch Complex 40 (SLC-40) in Florida, USA, as well as at Vandenberg Space Force Base in California, USA.</a:t>
            </a:r>
            <a:endParaRPr lang="en-US" sz="1800" dirty="0">
              <a:latin typeface="Abadi" panose="020B0604020104020204" pitchFamily="34" charset="0"/>
            </a:endParaRP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Color-coded markers indicating launch site locations</a:t>
            </a:r>
          </a:p>
        </p:txBody>
      </p:sp>
      <p:sp>
        <p:nvSpPr>
          <p:cNvPr id="5" name="TextBox 4">
            <a:extLst>
              <a:ext uri="{FF2B5EF4-FFF2-40B4-BE49-F238E27FC236}">
                <a16:creationId xmlns:a16="http://schemas.microsoft.com/office/drawing/2014/main" id="{2C757FDC-AA49-EAE7-2B5F-047F52DF3898}"/>
              </a:ext>
            </a:extLst>
          </p:cNvPr>
          <p:cNvSpPr txBox="1"/>
          <p:nvPr/>
        </p:nvSpPr>
        <p:spPr>
          <a:xfrm>
            <a:off x="926123" y="1454292"/>
            <a:ext cx="10105292" cy="825867"/>
          </a:xfrm>
          <a:prstGeom prst="rect">
            <a:avLst/>
          </a:prstGeom>
          <a:noFill/>
        </p:spPr>
        <p:txBody>
          <a:bodyPr wrap="square">
            <a:spAutoFit/>
          </a:bodyPr>
          <a:lstStyle/>
          <a:p>
            <a:pPr marL="285750" indent="-285750">
              <a:spcBef>
                <a:spcPts val="1400"/>
              </a:spcBef>
              <a:buFont typeface="Arial" panose="020B0604020202020204" pitchFamily="34" charset="0"/>
              <a:buChar char="•"/>
            </a:pPr>
            <a:r>
              <a:rPr lang="en-US" b="0" i="0" dirty="0">
                <a:solidFill>
                  <a:srgbClr val="374151"/>
                </a:solidFill>
                <a:effectLst/>
                <a:latin typeface="Abadi" panose="020B0604020104020204" pitchFamily="34" charset="0"/>
              </a:rPr>
              <a:t>The green markers indicates successful launches, while the red markers signifies failures.</a:t>
            </a:r>
          </a:p>
          <a:p>
            <a:pPr marL="285750" indent="-285750">
              <a:spcBef>
                <a:spcPts val="1400"/>
              </a:spcBef>
              <a:buFont typeface="Arial" panose="020B0604020202020204" pitchFamily="34" charset="0"/>
              <a:buChar char="•"/>
            </a:pPr>
            <a:r>
              <a:rPr lang="en-US" sz="1800" dirty="0">
                <a:solidFill>
                  <a:srgbClr val="374151"/>
                </a:solidFill>
                <a:latin typeface="Abadi" panose="020B0604020104020204" pitchFamily="34" charset="0"/>
              </a:rPr>
              <a:t>Florida Sites:</a:t>
            </a:r>
            <a:endParaRPr lang="en-US" sz="1800" dirty="0">
              <a:latin typeface="Abadi" panose="020B0604020104020204" pitchFamily="34" charset="0"/>
            </a:endParaRPr>
          </a:p>
        </p:txBody>
      </p:sp>
      <p:pic>
        <p:nvPicPr>
          <p:cNvPr id="10" name="Picture 9">
            <a:extLst>
              <a:ext uri="{FF2B5EF4-FFF2-40B4-BE49-F238E27FC236}">
                <a16:creationId xmlns:a16="http://schemas.microsoft.com/office/drawing/2014/main" id="{335F63DE-E471-1778-E4B6-96FE252C8936}"/>
              </a:ext>
            </a:extLst>
          </p:cNvPr>
          <p:cNvPicPr>
            <a:picLocks noChangeAspect="1"/>
          </p:cNvPicPr>
          <p:nvPr/>
        </p:nvPicPr>
        <p:blipFill>
          <a:blip r:embed="rId3"/>
          <a:stretch>
            <a:fillRect/>
          </a:stretch>
        </p:blipFill>
        <p:spPr>
          <a:xfrm>
            <a:off x="276498" y="2520189"/>
            <a:ext cx="3735469" cy="2883519"/>
          </a:xfrm>
          <a:prstGeom prst="rect">
            <a:avLst/>
          </a:prstGeom>
        </p:spPr>
      </p:pic>
      <p:pic>
        <p:nvPicPr>
          <p:cNvPr id="12" name="Picture 11">
            <a:extLst>
              <a:ext uri="{FF2B5EF4-FFF2-40B4-BE49-F238E27FC236}">
                <a16:creationId xmlns:a16="http://schemas.microsoft.com/office/drawing/2014/main" id="{1B7EA67E-1428-5646-CAEB-07AB5DE01475}"/>
              </a:ext>
            </a:extLst>
          </p:cNvPr>
          <p:cNvPicPr>
            <a:picLocks noChangeAspect="1"/>
          </p:cNvPicPr>
          <p:nvPr/>
        </p:nvPicPr>
        <p:blipFill>
          <a:blip r:embed="rId4"/>
          <a:stretch>
            <a:fillRect/>
          </a:stretch>
        </p:blipFill>
        <p:spPr>
          <a:xfrm>
            <a:off x="8376546" y="2646752"/>
            <a:ext cx="3419652" cy="2839532"/>
          </a:xfrm>
          <a:prstGeom prst="rect">
            <a:avLst/>
          </a:prstGeom>
        </p:spPr>
      </p:pic>
      <p:pic>
        <p:nvPicPr>
          <p:cNvPr id="14" name="Picture 13">
            <a:extLst>
              <a:ext uri="{FF2B5EF4-FFF2-40B4-BE49-F238E27FC236}">
                <a16:creationId xmlns:a16="http://schemas.microsoft.com/office/drawing/2014/main" id="{C2A5D804-C632-FA5C-F317-C3BBE6B3D25E}"/>
              </a:ext>
            </a:extLst>
          </p:cNvPr>
          <p:cNvPicPr>
            <a:picLocks noChangeAspect="1"/>
          </p:cNvPicPr>
          <p:nvPr/>
        </p:nvPicPr>
        <p:blipFill>
          <a:blip r:embed="rId5"/>
          <a:stretch>
            <a:fillRect/>
          </a:stretch>
        </p:blipFill>
        <p:spPr>
          <a:xfrm>
            <a:off x="4149018" y="1948304"/>
            <a:ext cx="3953427" cy="4077269"/>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Color-coded markers indicating launch site locations</a:t>
            </a:r>
          </a:p>
        </p:txBody>
      </p:sp>
      <p:sp>
        <p:nvSpPr>
          <p:cNvPr id="5" name="TextBox 4">
            <a:extLst>
              <a:ext uri="{FF2B5EF4-FFF2-40B4-BE49-F238E27FC236}">
                <a16:creationId xmlns:a16="http://schemas.microsoft.com/office/drawing/2014/main" id="{2C757FDC-AA49-EAE7-2B5F-047F52DF3898}"/>
              </a:ext>
            </a:extLst>
          </p:cNvPr>
          <p:cNvSpPr txBox="1"/>
          <p:nvPr/>
        </p:nvSpPr>
        <p:spPr>
          <a:xfrm>
            <a:off x="926123" y="1454292"/>
            <a:ext cx="10105292" cy="825867"/>
          </a:xfrm>
          <a:prstGeom prst="rect">
            <a:avLst/>
          </a:prstGeom>
          <a:noFill/>
        </p:spPr>
        <p:txBody>
          <a:bodyPr wrap="square">
            <a:spAutoFit/>
          </a:bodyPr>
          <a:lstStyle/>
          <a:p>
            <a:pPr marL="285750" indent="-285750">
              <a:spcBef>
                <a:spcPts val="1400"/>
              </a:spcBef>
              <a:buFont typeface="Arial" panose="020B0604020202020204" pitchFamily="34" charset="0"/>
              <a:buChar char="•"/>
            </a:pPr>
            <a:r>
              <a:rPr lang="en-US" b="0" i="0" dirty="0">
                <a:solidFill>
                  <a:srgbClr val="374151"/>
                </a:solidFill>
                <a:effectLst/>
                <a:latin typeface="Abadi" panose="020B0604020104020204" pitchFamily="34" charset="0"/>
              </a:rPr>
              <a:t>The green markers indicates successful launches, while the red markers signifies failures.</a:t>
            </a:r>
          </a:p>
          <a:p>
            <a:pPr marL="285750" indent="-285750">
              <a:spcBef>
                <a:spcPts val="1400"/>
              </a:spcBef>
              <a:buFont typeface="Arial" panose="020B0604020202020204" pitchFamily="34" charset="0"/>
              <a:buChar char="•"/>
            </a:pPr>
            <a:r>
              <a:rPr lang="en-US" dirty="0">
                <a:solidFill>
                  <a:srgbClr val="374151"/>
                </a:solidFill>
                <a:latin typeface="Abadi" panose="020B0604020104020204" pitchFamily="34" charset="0"/>
              </a:rPr>
              <a:t>California</a:t>
            </a:r>
            <a:r>
              <a:rPr lang="en-US" sz="1800" dirty="0">
                <a:solidFill>
                  <a:srgbClr val="374151"/>
                </a:solidFill>
                <a:latin typeface="Abadi" panose="020B0604020104020204" pitchFamily="34" charset="0"/>
              </a:rPr>
              <a:t> Site:</a:t>
            </a:r>
            <a:endParaRPr lang="en-US" sz="1800" dirty="0">
              <a:latin typeface="Abadi" panose="020B0604020104020204" pitchFamily="34" charset="0"/>
            </a:endParaRPr>
          </a:p>
        </p:txBody>
      </p:sp>
      <p:pic>
        <p:nvPicPr>
          <p:cNvPr id="2" name="Picture 1">
            <a:extLst>
              <a:ext uri="{FF2B5EF4-FFF2-40B4-BE49-F238E27FC236}">
                <a16:creationId xmlns:a16="http://schemas.microsoft.com/office/drawing/2014/main" id="{D9F4AC61-FEC7-0E67-E6F9-39143897BA65}"/>
              </a:ext>
            </a:extLst>
          </p:cNvPr>
          <p:cNvPicPr>
            <a:picLocks noChangeAspect="1"/>
          </p:cNvPicPr>
          <p:nvPr/>
        </p:nvPicPr>
        <p:blipFill>
          <a:blip r:embed="rId3"/>
          <a:stretch>
            <a:fillRect/>
          </a:stretch>
        </p:blipFill>
        <p:spPr>
          <a:xfrm>
            <a:off x="4026354" y="2280159"/>
            <a:ext cx="4139292" cy="3855223"/>
          </a:xfrm>
          <a:prstGeom prst="rect">
            <a:avLst/>
          </a:prstGeom>
        </p:spPr>
      </p:pic>
    </p:spTree>
    <p:extLst>
      <p:ext uri="{BB962C8B-B14F-4D97-AF65-F5344CB8AC3E}">
        <p14:creationId xmlns:p14="http://schemas.microsoft.com/office/powerpoint/2010/main" val="37054884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from Launch Site to Nearby Landmarks</a:t>
            </a:r>
          </a:p>
        </p:txBody>
      </p:sp>
      <p:pic>
        <p:nvPicPr>
          <p:cNvPr id="2" name="Content Placeholder 3">
            <a:extLst>
              <a:ext uri="{FF2B5EF4-FFF2-40B4-BE49-F238E27FC236}">
                <a16:creationId xmlns:a16="http://schemas.microsoft.com/office/drawing/2014/main" id="{2F3E08BE-5353-B4A7-C1A5-B666EBE8B9DE}"/>
              </a:ext>
            </a:extLst>
          </p:cNvPr>
          <p:cNvPicPr>
            <a:picLocks noChangeAspect="1"/>
          </p:cNvPicPr>
          <p:nvPr/>
        </p:nvPicPr>
        <p:blipFill>
          <a:blip r:embed="rId3"/>
          <a:stretch>
            <a:fillRect/>
          </a:stretch>
        </p:blipFill>
        <p:spPr>
          <a:xfrm>
            <a:off x="770010" y="1362318"/>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4</a:t>
            </a:fld>
            <a:endParaRPr kumimoji="0" lang="en-US" sz="1600" b="0" i="0" u="none" strike="noStrike" kern="1200" cap="none" spc="0" normalizeH="0" baseline="0" noProof="0" dirty="0">
              <a:ln>
                <a:noFill/>
              </a:ln>
              <a:solidFill>
                <a:srgbClr val="1C7DDB"/>
              </a:solidFill>
              <a:effectLst/>
              <a:uLnTx/>
              <a:uFillTx/>
              <a:latin typeface="Abadi" panose="020B0604020104020204" pitchFamily="34" charset="0"/>
              <a:ea typeface="+mn-ea"/>
              <a:cs typeface="+mn-cs"/>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Introduction</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25677"/>
            <a:ext cx="10311880" cy="47784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400"/>
              </a:spcBef>
              <a:spcAft>
                <a:spcPts val="0"/>
              </a:spcAft>
              <a:buClrTx/>
              <a:buSzTx/>
              <a:buFont typeface="Arial"/>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The first stage of the rocket is a critical factor for successful launches.</a:t>
            </a:r>
          </a:p>
          <a:p>
            <a:pPr marL="685800" marR="0" lvl="1" indent="-228600" algn="l" defTabSz="914400" rtl="0" eaLnBrk="1" fontAlgn="auto" latinLnBrk="0" hangingPunct="1">
              <a:lnSpc>
                <a:spcPct val="90000"/>
              </a:lnSpc>
              <a:spcBef>
                <a:spcPts val="1400"/>
              </a:spcBef>
              <a:spcAft>
                <a:spcPts val="0"/>
              </a:spcAft>
              <a:buClrTx/>
              <a:buSzTx/>
              <a:buFont typeface="Arial"/>
              <a:buChar char="•"/>
              <a:tabLst/>
              <a:defRPr/>
            </a:pP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Being considerably larger and more expensive than the second stage, the first stage represents a significant investment.</a:t>
            </a:r>
          </a:p>
          <a:p>
            <a:pPr marL="685800" marR="0" lvl="1" indent="-228600" algn="l" defTabSz="914400" rtl="0" eaLnBrk="1" fontAlgn="auto" latinLnBrk="0" hangingPunct="1">
              <a:lnSpc>
                <a:spcPct val="90000"/>
              </a:lnSpc>
              <a:spcBef>
                <a:spcPts val="1400"/>
              </a:spcBef>
              <a:spcAft>
                <a:spcPts val="0"/>
              </a:spcAft>
              <a:buClrTx/>
              <a:buSzTx/>
              <a:buFont typeface="Arial"/>
              <a:buChar char="•"/>
              <a:tabLst/>
              <a:defRPr/>
            </a:pP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SpaceX gains a cost advantage over other providers by reusing the first stage.</a:t>
            </a:r>
          </a:p>
          <a:p>
            <a:pPr marL="228600" marR="0" lvl="0" indent="-228600" algn="l" defTabSz="914400" rtl="0" eaLnBrk="1" fontAlgn="auto" latinLnBrk="0" hangingPunct="1">
              <a:lnSpc>
                <a:spcPct val="90000"/>
              </a:lnSpc>
              <a:spcBef>
                <a:spcPts val="1400"/>
              </a:spcBef>
              <a:spcAft>
                <a:spcPts val="0"/>
              </a:spcAft>
              <a:buClrTx/>
              <a:buSzTx/>
              <a:buFont typeface="Arial"/>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Accurately predicting the success of each first stage landing could result in substantial cost savings.</a:t>
            </a:r>
          </a:p>
          <a:p>
            <a:pPr marL="228600" marR="0" lvl="0" indent="-228600" algn="l" defTabSz="914400" rtl="0" eaLnBrk="1" fontAlgn="auto" latinLnBrk="0" hangingPunct="1">
              <a:lnSpc>
                <a:spcPct val="90000"/>
              </a:lnSpc>
              <a:spcBef>
                <a:spcPts val="1400"/>
              </a:spcBef>
              <a:spcAft>
                <a:spcPts val="0"/>
              </a:spcAft>
              <a:buClrTx/>
              <a:buSzTx/>
              <a:buFont typeface="Arial"/>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Therefore, my objectives are as follows:</a:t>
            </a:r>
          </a:p>
          <a:p>
            <a:pPr marL="685800" marR="0" lvl="1" indent="-228600" algn="l" defTabSz="914400" rtl="0" eaLnBrk="1" fontAlgn="auto" latinLnBrk="0" hangingPunct="1">
              <a:lnSpc>
                <a:spcPct val="90000"/>
              </a:lnSpc>
              <a:spcBef>
                <a:spcPts val="1400"/>
              </a:spcBef>
              <a:spcAft>
                <a:spcPts val="0"/>
              </a:spcAft>
              <a:buClrTx/>
              <a:buSzTx/>
              <a:buFont typeface="Arial"/>
              <a:buChar char="•"/>
              <a:tabLst/>
              <a:defRPr/>
            </a:pP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Identify the key factors that contribute to the success and cost of each launch.</a:t>
            </a:r>
          </a:p>
          <a:p>
            <a:pPr marL="685800" marR="0" lvl="1" indent="-228600" algn="l" defTabSz="914400" rtl="0" eaLnBrk="1" fontAlgn="auto" latinLnBrk="0" hangingPunct="1">
              <a:lnSpc>
                <a:spcPct val="90000"/>
              </a:lnSpc>
              <a:spcBef>
                <a:spcPts val="1400"/>
              </a:spcBef>
              <a:spcAft>
                <a:spcPts val="0"/>
              </a:spcAft>
              <a:buClrTx/>
              <a:buSzTx/>
              <a:buFont typeface="Arial"/>
              <a:buChar char="•"/>
              <a:tabLst/>
              <a:defRPr/>
            </a:pPr>
            <a:r>
              <a:rPr kumimoji="0" lang="en-US" sz="18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Utilize this information to predict the outcomes of future SpaceX launches.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Illustrating the Success Rates of Various Launch Sites</a:t>
            </a:r>
          </a:p>
        </p:txBody>
      </p:sp>
      <p:pic>
        <p:nvPicPr>
          <p:cNvPr id="5" name="Picture 4">
            <a:extLst>
              <a:ext uri="{FF2B5EF4-FFF2-40B4-BE49-F238E27FC236}">
                <a16:creationId xmlns:a16="http://schemas.microsoft.com/office/drawing/2014/main" id="{6E2FB304-0F18-0025-EB8E-8DC20632845A}"/>
              </a:ext>
            </a:extLst>
          </p:cNvPr>
          <p:cNvPicPr>
            <a:picLocks noChangeAspect="1"/>
          </p:cNvPicPr>
          <p:nvPr/>
        </p:nvPicPr>
        <p:blipFill>
          <a:blip r:embed="rId3"/>
          <a:stretch>
            <a:fillRect/>
          </a:stretch>
        </p:blipFill>
        <p:spPr>
          <a:xfrm>
            <a:off x="917495" y="2139597"/>
            <a:ext cx="9069066" cy="4086795"/>
          </a:xfrm>
          <a:prstGeom prst="rect">
            <a:avLst/>
          </a:prstGeom>
        </p:spPr>
      </p:pic>
      <p:sp>
        <p:nvSpPr>
          <p:cNvPr id="7" name="TextBox 6">
            <a:extLst>
              <a:ext uri="{FF2B5EF4-FFF2-40B4-BE49-F238E27FC236}">
                <a16:creationId xmlns:a16="http://schemas.microsoft.com/office/drawing/2014/main" id="{02EC93C6-AC9A-4B93-789F-ADEEBC36A589}"/>
              </a:ext>
            </a:extLst>
          </p:cNvPr>
          <p:cNvSpPr txBox="1"/>
          <p:nvPr/>
        </p:nvSpPr>
        <p:spPr>
          <a:xfrm>
            <a:off x="917495" y="1566149"/>
            <a:ext cx="10357010"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14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KSC LC-39A had the most successful launches.</a:t>
            </a:r>
            <a:endParaRPr kumimoji="0" lang="en-US" sz="18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Illustrating the Launch Site with the Highest Success Rate for Rocket Launches</a:t>
            </a:r>
          </a:p>
        </p:txBody>
      </p:sp>
      <p:pic>
        <p:nvPicPr>
          <p:cNvPr id="5" name="Picture 4">
            <a:extLst>
              <a:ext uri="{FF2B5EF4-FFF2-40B4-BE49-F238E27FC236}">
                <a16:creationId xmlns:a16="http://schemas.microsoft.com/office/drawing/2014/main" id="{1048F93D-FAC6-CBD0-CC46-669ACA84EEC1}"/>
              </a:ext>
            </a:extLst>
          </p:cNvPr>
          <p:cNvPicPr>
            <a:picLocks noChangeAspect="1"/>
          </p:cNvPicPr>
          <p:nvPr/>
        </p:nvPicPr>
        <p:blipFill>
          <a:blip r:embed="rId3"/>
          <a:stretch>
            <a:fillRect/>
          </a:stretch>
        </p:blipFill>
        <p:spPr>
          <a:xfrm>
            <a:off x="1507567" y="1835520"/>
            <a:ext cx="9040487" cy="4591691"/>
          </a:xfrm>
          <a:prstGeom prst="rect">
            <a:avLst/>
          </a:prstGeom>
        </p:spPr>
      </p:pic>
      <p:sp>
        <p:nvSpPr>
          <p:cNvPr id="7" name="TextBox 6">
            <a:extLst>
              <a:ext uri="{FF2B5EF4-FFF2-40B4-BE49-F238E27FC236}">
                <a16:creationId xmlns:a16="http://schemas.microsoft.com/office/drawing/2014/main" id="{E52908C3-0391-1C43-DE68-A942F4728E34}"/>
              </a:ext>
            </a:extLst>
          </p:cNvPr>
          <p:cNvSpPr txBox="1"/>
          <p:nvPr/>
        </p:nvSpPr>
        <p:spPr>
          <a:xfrm>
            <a:off x="823177" y="1358033"/>
            <a:ext cx="10409266"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14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KSC LC-39A had </a:t>
            </a:r>
            <a:r>
              <a:rPr lang="en-US" dirty="0">
                <a:solidFill>
                  <a:srgbClr val="374151"/>
                </a:solidFill>
                <a:latin typeface="Abadi" panose="020B0604020104020204" pitchFamily="34" charset="0"/>
              </a:rPr>
              <a:t>a 73.1%</a:t>
            </a:r>
            <a:r>
              <a:rPr kumimoji="0" lang="en-US" sz="18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 successful rate and a 26.9% failure rate.</a:t>
            </a:r>
            <a:endParaRPr kumimoji="0" lang="en-US" sz="18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dirty="0">
                <a:solidFill>
                  <a:srgbClr val="0B49CB"/>
                </a:solidFill>
                <a:latin typeface="Abadi" panose="020B0604020104020204" pitchFamily="34" charset="0"/>
              </a:rPr>
              <a:t>Interactive Scatter Plot Comparing Payload Weight to Launch Outcome Across All Launch Sites, Featuring a Range Slider for Payload Selection</a:t>
            </a:r>
          </a:p>
        </p:txBody>
      </p:sp>
      <p:pic>
        <p:nvPicPr>
          <p:cNvPr id="5" name="Picture 4">
            <a:extLst>
              <a:ext uri="{FF2B5EF4-FFF2-40B4-BE49-F238E27FC236}">
                <a16:creationId xmlns:a16="http://schemas.microsoft.com/office/drawing/2014/main" id="{F70CA620-3725-2938-B60A-9F6619F52BC4}"/>
              </a:ext>
            </a:extLst>
          </p:cNvPr>
          <p:cNvPicPr>
            <a:picLocks noChangeAspect="1"/>
          </p:cNvPicPr>
          <p:nvPr/>
        </p:nvPicPr>
        <p:blipFill>
          <a:blip r:embed="rId3"/>
          <a:stretch>
            <a:fillRect/>
          </a:stretch>
        </p:blipFill>
        <p:spPr>
          <a:xfrm>
            <a:off x="0" y="2195989"/>
            <a:ext cx="6356025" cy="3829584"/>
          </a:xfrm>
          <a:prstGeom prst="rect">
            <a:avLst/>
          </a:prstGeom>
        </p:spPr>
      </p:pic>
      <p:pic>
        <p:nvPicPr>
          <p:cNvPr id="7" name="Picture 6">
            <a:extLst>
              <a:ext uri="{FF2B5EF4-FFF2-40B4-BE49-F238E27FC236}">
                <a16:creationId xmlns:a16="http://schemas.microsoft.com/office/drawing/2014/main" id="{D4CA268B-B5E3-CEB0-3511-904C0768F383}"/>
              </a:ext>
            </a:extLst>
          </p:cNvPr>
          <p:cNvPicPr>
            <a:picLocks noChangeAspect="1"/>
          </p:cNvPicPr>
          <p:nvPr/>
        </p:nvPicPr>
        <p:blipFill>
          <a:blip r:embed="rId4"/>
          <a:stretch>
            <a:fillRect/>
          </a:stretch>
        </p:blipFill>
        <p:spPr>
          <a:xfrm>
            <a:off x="6356025" y="2195990"/>
            <a:ext cx="5835975" cy="3829583"/>
          </a:xfrm>
          <a:prstGeom prst="rect">
            <a:avLst/>
          </a:prstGeom>
        </p:spPr>
      </p:pic>
      <p:sp>
        <p:nvSpPr>
          <p:cNvPr id="9" name="TextBox 8">
            <a:extLst>
              <a:ext uri="{FF2B5EF4-FFF2-40B4-BE49-F238E27FC236}">
                <a16:creationId xmlns:a16="http://schemas.microsoft.com/office/drawing/2014/main" id="{2E5B8915-8B2F-BD7D-CCA5-8F1BE69DF6CB}"/>
              </a:ext>
            </a:extLst>
          </p:cNvPr>
          <p:cNvSpPr txBox="1"/>
          <p:nvPr/>
        </p:nvSpPr>
        <p:spPr>
          <a:xfrm>
            <a:off x="770011" y="1498395"/>
            <a:ext cx="10601374" cy="36933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14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374151"/>
                </a:solidFill>
                <a:effectLst/>
                <a:uLnTx/>
                <a:uFillTx/>
                <a:latin typeface="Abadi" panose="020B0604020104020204" pitchFamily="34" charset="0"/>
                <a:ea typeface="+mn-ea"/>
                <a:cs typeface="+mn-cs"/>
              </a:rPr>
              <a:t>The success rate for payloads with lower weight is higher compared to those with heavier weight.</a:t>
            </a:r>
            <a:endParaRPr kumimoji="0" lang="en-US" sz="1800" b="0" i="0" u="none" strike="noStrike" kern="1200" cap="none" spc="0" normalizeH="0" baseline="0" noProof="0" dirty="0">
              <a:ln>
                <a:noFill/>
              </a:ln>
              <a:solidFill>
                <a:prstClr val="black"/>
              </a:solidFill>
              <a:effectLst/>
              <a:uLnTx/>
              <a:uFillTx/>
              <a:latin typeface="Abadi" panose="020B0604020104020204" pitchFamily="34" charset="0"/>
              <a:ea typeface="+mn-ea"/>
              <a:cs typeface="+mn-cs"/>
            </a:endParaRPr>
          </a:p>
        </p:txBody>
      </p:sp>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Content Placeholder 4">
            <a:extLst>
              <a:ext uri="{FF2B5EF4-FFF2-40B4-BE49-F238E27FC236}">
                <a16:creationId xmlns:a16="http://schemas.microsoft.com/office/drawing/2014/main" id="{33CE0A18-823F-0551-3E25-06B1C632CA72}"/>
              </a:ext>
            </a:extLst>
          </p:cNvPr>
          <p:cNvSpPr txBox="1">
            <a:spLocks/>
          </p:cNvSpPr>
          <p:nvPr/>
        </p:nvSpPr>
        <p:spPr>
          <a:xfrm>
            <a:off x="770010" y="1445239"/>
            <a:ext cx="10687961" cy="1079526"/>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Bef>
                <a:spcPts val="1400"/>
              </a:spcBef>
            </a:pPr>
            <a:r>
              <a:rPr lang="en-US" sz="2200" dirty="0">
                <a:latin typeface="Abadi" panose="020B0604020104020204" pitchFamily="34" charset="0"/>
              </a:rPr>
              <a:t>The decision tree classifier emerges as the model delivering the highest level of classification accuracy.</a:t>
            </a:r>
            <a:endParaRPr lang="en-US" sz="1800" dirty="0"/>
          </a:p>
        </p:txBody>
      </p:sp>
      <p:pic>
        <p:nvPicPr>
          <p:cNvPr id="8" name="Picture 7">
            <a:extLst>
              <a:ext uri="{FF2B5EF4-FFF2-40B4-BE49-F238E27FC236}">
                <a16:creationId xmlns:a16="http://schemas.microsoft.com/office/drawing/2014/main" id="{E17C94A0-3B71-EEC4-7003-7DBE9B66B4C1}"/>
              </a:ext>
            </a:extLst>
          </p:cNvPr>
          <p:cNvPicPr>
            <a:picLocks noChangeAspect="1"/>
          </p:cNvPicPr>
          <p:nvPr/>
        </p:nvPicPr>
        <p:blipFill>
          <a:blip r:embed="rId3"/>
          <a:stretch>
            <a:fillRect/>
          </a:stretch>
        </p:blipFill>
        <p:spPr>
          <a:xfrm>
            <a:off x="404838" y="2524765"/>
            <a:ext cx="11634162" cy="288799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
        <p:nvSpPr>
          <p:cNvPr id="2" name="Content Placeholder 4">
            <a:extLst>
              <a:ext uri="{FF2B5EF4-FFF2-40B4-BE49-F238E27FC236}">
                <a16:creationId xmlns:a16="http://schemas.microsoft.com/office/drawing/2014/main" id="{56ABABFE-C1EF-B35C-9DA6-E292CD8CEA77}"/>
              </a:ext>
            </a:extLst>
          </p:cNvPr>
          <p:cNvSpPr txBox="1">
            <a:spLocks/>
          </p:cNvSpPr>
          <p:nvPr/>
        </p:nvSpPr>
        <p:spPr>
          <a:xfrm>
            <a:off x="770011" y="2057400"/>
            <a:ext cx="5791563" cy="381158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indicates that the model is generally capable of differentiating between various classes. However, a significant issue lies in its tendency to produce false positives—specifically, instances where the classifier incorrectly labels unsuccessful landings as successful.</a:t>
            </a:r>
          </a:p>
        </p:txBody>
      </p:sp>
      <p:pic>
        <p:nvPicPr>
          <p:cNvPr id="6" name="Picture 5">
            <a:extLst>
              <a:ext uri="{FF2B5EF4-FFF2-40B4-BE49-F238E27FC236}">
                <a16:creationId xmlns:a16="http://schemas.microsoft.com/office/drawing/2014/main" id="{30969AD3-72C8-9430-3D27-859E3FE89400}"/>
              </a:ext>
            </a:extLst>
          </p:cNvPr>
          <p:cNvPicPr>
            <a:picLocks noChangeAspect="1"/>
          </p:cNvPicPr>
          <p:nvPr/>
        </p:nvPicPr>
        <p:blipFill>
          <a:blip r:embed="rId3"/>
          <a:stretch>
            <a:fillRect/>
          </a:stretch>
        </p:blipFill>
        <p:spPr>
          <a:xfrm>
            <a:off x="6435217" y="1553561"/>
            <a:ext cx="5534797" cy="431542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835305" y="1380967"/>
            <a:ext cx="10450306" cy="4644606"/>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A higher number of flights at a launch site correlates with a greater launch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The overall launch success rate has been on the rise from 2013 to 2020.</a:t>
            </a:r>
          </a:p>
          <a:p>
            <a:pPr>
              <a:lnSpc>
                <a:spcPct val="100000"/>
              </a:lnSpc>
              <a:spcBef>
                <a:spcPts val="1400"/>
              </a:spcBef>
            </a:pPr>
            <a:r>
              <a:rPr lang="en-US" sz="2200" dirty="0">
                <a:solidFill>
                  <a:schemeClr val="accent3">
                    <a:lumMod val="25000"/>
                  </a:schemeClr>
                </a:solidFill>
                <a:latin typeface="Abadi" panose="020B0604020104020204" pitchFamily="34" charset="0"/>
              </a:rPr>
              <a:t>The orbits ES-L1, GEO, HEO, SSO, and VLEO have the highest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KSC LC-39A stands out as the launch site with the most successful launches.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most effective machine learning algorithm for predicting launch success.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600" b="0" i="0" u="none" strike="noStrike" kern="1200" cap="none" spc="0" normalizeH="0" baseline="0" noProof="0" dirty="0">
              <a:ln>
                <a:noFill/>
              </a:ln>
              <a:solidFill>
                <a:srgbClr val="1C7DDB"/>
              </a:solidFill>
              <a:effectLst/>
              <a:uLnTx/>
              <a:uFillTx/>
              <a:latin typeface="Abadi" panose="020B0604020104020204" pitchFamily="34" charset="0"/>
              <a:ea typeface="+mn-ea"/>
              <a:cs typeface="+mn-cs"/>
            </a:endParaRPr>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600" b="0" i="0" u="none" strike="noStrike" kern="1200" cap="none" spc="0" normalizeH="0" baseline="0" noProof="0" dirty="0">
              <a:ln>
                <a:noFill/>
              </a:ln>
              <a:solidFill>
                <a:srgbClr val="1C7DDB"/>
              </a:solidFill>
              <a:effectLst/>
              <a:uLnTx/>
              <a:uFillTx/>
              <a:latin typeface="Abadi" panose="020B0604020104020204" pitchFamily="34" charset="0"/>
              <a:ea typeface="+mn-ea"/>
              <a:cs typeface="+mn-cs"/>
            </a:endParaRPr>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42646"/>
            <a:ext cx="10104817" cy="5184565"/>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20000"/>
              </a:lnSpc>
              <a:spcBef>
                <a:spcPts val="1400"/>
              </a:spcBef>
              <a:spcAft>
                <a:spcPts val="0"/>
              </a:spcAft>
              <a:buClrTx/>
              <a:buSzTx/>
              <a:buFont typeface="Arial"/>
              <a:buNone/>
              <a:tabLst/>
              <a:defRPr/>
            </a:pPr>
            <a:r>
              <a:rPr kumimoji="0" lang="en-US" sz="8800" b="0" i="0" u="none" strike="noStrike" kern="1200" cap="none" spc="0" normalizeH="0" baseline="0" noProof="0" dirty="0">
                <a:ln>
                  <a:noFill/>
                </a:ln>
                <a:solidFill>
                  <a:srgbClr val="0B49CB"/>
                </a:solidFill>
                <a:effectLst/>
                <a:uLnTx/>
                <a:uFillTx/>
                <a:latin typeface="Abadi"/>
                <a:ea typeface="+mn-ea"/>
                <a:cs typeface="+mn-cs"/>
              </a:rPr>
              <a:t>Executive Summary</a:t>
            </a:r>
          </a:p>
          <a:p>
            <a:pPr marL="228600" marR="0" lvl="0" indent="-228600" algn="l" defTabSz="914400" rtl="0" eaLnBrk="1" fontAlgn="auto" latinLnBrk="0" hangingPunct="1">
              <a:lnSpc>
                <a:spcPct val="120000"/>
              </a:lnSpc>
              <a:spcBef>
                <a:spcPts val="1400"/>
              </a:spcBef>
              <a:spcAft>
                <a:spcPts val="0"/>
              </a:spcAft>
              <a:buClrTx/>
              <a:buSzTx/>
              <a:buFont typeface="Arial"/>
              <a:buChar char="•"/>
              <a:tabLst/>
              <a:defRPr/>
            </a:pPr>
            <a:r>
              <a:rPr kumimoji="0" lang="en-US" sz="8800" b="0" i="0" u="none" strike="noStrike" kern="1200" cap="none" spc="0" normalizeH="0" baseline="0" noProof="0" dirty="0">
                <a:ln>
                  <a:noFill/>
                </a:ln>
                <a:solidFill>
                  <a:srgbClr val="A5A5A5">
                    <a:lumMod val="25000"/>
                  </a:srgbClr>
                </a:solidFill>
                <a:effectLst/>
                <a:uLnTx/>
                <a:uFillTx/>
                <a:latin typeface="Abadi"/>
                <a:ea typeface="+mn-ea"/>
                <a:cs typeface="+mn-cs"/>
              </a:rPr>
              <a:t>Data collection methodology:</a:t>
            </a:r>
          </a:p>
          <a:p>
            <a:pPr marL="685800" marR="0" lvl="1" indent="-228600" algn="l" defTabSz="914400" rtl="0" eaLnBrk="1" fontAlgn="auto" latinLnBrk="0" hangingPunct="1">
              <a:lnSpc>
                <a:spcPct val="120000"/>
              </a:lnSpc>
              <a:spcBef>
                <a:spcPts val="1400"/>
              </a:spcBef>
              <a:spcAft>
                <a:spcPts val="0"/>
              </a:spcAft>
              <a:buClrTx/>
              <a:buSzTx/>
              <a:buFont typeface="Arial"/>
              <a:buChar char="•"/>
              <a:tabLst/>
              <a:defRPr/>
            </a:pPr>
            <a:r>
              <a:rPr kumimoji="0" lang="en-US" sz="7600" b="0" i="0" u="none" strike="noStrike" kern="1200" cap="none" spc="0" normalizeH="0" baseline="0" noProof="0" dirty="0">
                <a:ln>
                  <a:noFill/>
                </a:ln>
                <a:solidFill>
                  <a:srgbClr val="E7E6E6">
                    <a:lumMod val="50000"/>
                  </a:srgbClr>
                </a:solidFill>
                <a:effectLst/>
                <a:uLnTx/>
                <a:uFillTx/>
                <a:latin typeface="Abadi"/>
                <a:ea typeface="+mn-ea"/>
                <a:cs typeface="+mn-cs"/>
              </a:rPr>
              <a:t>Acquired comprehensive datasets through web scraping techniques and by leveraging the SpaceX API for targeted data extraction.</a:t>
            </a:r>
          </a:p>
          <a:p>
            <a:pPr marL="228600" marR="0" lvl="0" indent="-228600" algn="l" defTabSz="914400" rtl="0" eaLnBrk="1" fontAlgn="auto" latinLnBrk="0" hangingPunct="1">
              <a:lnSpc>
                <a:spcPct val="120000"/>
              </a:lnSpc>
              <a:spcBef>
                <a:spcPts val="1400"/>
              </a:spcBef>
              <a:spcAft>
                <a:spcPts val="0"/>
              </a:spcAft>
              <a:buClrTx/>
              <a:buSzTx/>
              <a:buFont typeface="Arial"/>
              <a:buChar char="•"/>
              <a:tabLst/>
              <a:defRPr/>
            </a:pPr>
            <a:r>
              <a:rPr kumimoji="0" lang="en-US" sz="8800" b="0" i="0" u="none" strike="noStrike" kern="1200" cap="none" spc="0" normalizeH="0" baseline="0" noProof="0" dirty="0">
                <a:ln>
                  <a:noFill/>
                </a:ln>
                <a:solidFill>
                  <a:srgbClr val="A5A5A5">
                    <a:lumMod val="25000"/>
                  </a:srgbClr>
                </a:solidFill>
                <a:effectLst/>
                <a:uLnTx/>
                <a:uFillTx/>
                <a:latin typeface="Abadi"/>
                <a:ea typeface="+mn-ea"/>
                <a:cs typeface="+mn-cs"/>
              </a:rPr>
              <a:t>Perform data wrangling</a:t>
            </a:r>
          </a:p>
          <a:p>
            <a:pPr marL="685800" marR="0" lvl="1" indent="-228600" algn="l" defTabSz="914400" rtl="0" eaLnBrk="1" fontAlgn="auto" latinLnBrk="0" hangingPunct="1">
              <a:lnSpc>
                <a:spcPct val="120000"/>
              </a:lnSpc>
              <a:spcBef>
                <a:spcPts val="1400"/>
              </a:spcBef>
              <a:spcAft>
                <a:spcPts val="0"/>
              </a:spcAft>
              <a:buClrTx/>
              <a:buSzTx/>
              <a:buFont typeface="Arial"/>
              <a:buChar char="•"/>
              <a:tabLst/>
              <a:defRPr/>
            </a:pPr>
            <a:r>
              <a:rPr kumimoji="0" lang="en-US" sz="7600" b="0" i="0" u="none" strike="noStrike" kern="1200" cap="none" spc="0" normalizeH="0" baseline="0" noProof="0" dirty="0">
                <a:ln>
                  <a:noFill/>
                </a:ln>
                <a:solidFill>
                  <a:srgbClr val="E7E6E6">
                    <a:lumMod val="50000"/>
                  </a:srgbClr>
                </a:solidFill>
                <a:effectLst/>
                <a:uLnTx/>
                <a:uFillTx/>
                <a:latin typeface="Abadi"/>
                <a:ea typeface="+mn-ea"/>
                <a:cs typeface="+mn-cs"/>
              </a:rPr>
              <a:t>Eliminated extraneous data, addressed missing values, and engineered a new column specifically for analysis.</a:t>
            </a:r>
          </a:p>
          <a:p>
            <a:pPr marL="228600" marR="0" lvl="0" indent="-228600" algn="l" defTabSz="914400" rtl="0" eaLnBrk="1" fontAlgn="auto" latinLnBrk="0" hangingPunct="1">
              <a:lnSpc>
                <a:spcPct val="120000"/>
              </a:lnSpc>
              <a:spcBef>
                <a:spcPts val="1400"/>
              </a:spcBef>
              <a:spcAft>
                <a:spcPts val="0"/>
              </a:spcAft>
              <a:buClrTx/>
              <a:buSzTx/>
              <a:buFont typeface="Arial"/>
              <a:buChar char="•"/>
              <a:tabLst/>
              <a:defRPr/>
            </a:pPr>
            <a:r>
              <a:rPr kumimoji="0" lang="en-US" sz="8800" b="0" i="0" u="none" strike="noStrike" kern="1200" cap="none" spc="0" normalizeH="0" baseline="0" noProof="0" dirty="0">
                <a:ln>
                  <a:noFill/>
                </a:ln>
                <a:solidFill>
                  <a:srgbClr val="A5A5A5">
                    <a:lumMod val="25000"/>
                  </a:srgbClr>
                </a:solidFill>
                <a:effectLst/>
                <a:uLnTx/>
                <a:uFillTx/>
                <a:latin typeface="Abadi"/>
                <a:ea typeface="+mn-ea"/>
                <a:cs typeface="+mn-cs"/>
              </a:rPr>
              <a:t>Perform exploratory data analysis (EDA) using visualization and SQL</a:t>
            </a:r>
          </a:p>
          <a:p>
            <a:pPr marL="228600" marR="0" lvl="0" indent="-228600" algn="l" defTabSz="914400" rtl="0" eaLnBrk="1" fontAlgn="auto" latinLnBrk="0" hangingPunct="1">
              <a:lnSpc>
                <a:spcPct val="120000"/>
              </a:lnSpc>
              <a:spcBef>
                <a:spcPts val="1400"/>
              </a:spcBef>
              <a:spcAft>
                <a:spcPts val="0"/>
              </a:spcAft>
              <a:buClrTx/>
              <a:buSzTx/>
              <a:buFont typeface="Arial"/>
              <a:buChar char="•"/>
              <a:tabLst/>
              <a:defRPr/>
            </a:pPr>
            <a:r>
              <a:rPr kumimoji="0" lang="en-US" sz="8800" b="0" i="0" u="none" strike="noStrike" kern="1200" cap="none" spc="0" normalizeH="0" baseline="0" noProof="0" dirty="0">
                <a:ln>
                  <a:noFill/>
                </a:ln>
                <a:solidFill>
                  <a:srgbClr val="A5A5A5">
                    <a:lumMod val="25000"/>
                  </a:srgbClr>
                </a:solidFill>
                <a:effectLst/>
                <a:uLnTx/>
                <a:uFillTx/>
                <a:latin typeface="Abadi"/>
                <a:ea typeface="+mn-ea"/>
                <a:cs typeface="+mn-cs"/>
              </a:rPr>
              <a:t>Perform interactive visual analytics using Folium and </a:t>
            </a:r>
            <a:r>
              <a:rPr kumimoji="0" lang="en-US" sz="8800" b="0" i="0" u="none" strike="noStrike" kern="1200" cap="none" spc="0" normalizeH="0" baseline="0" noProof="0" dirty="0" err="1">
                <a:ln>
                  <a:noFill/>
                </a:ln>
                <a:solidFill>
                  <a:srgbClr val="A5A5A5">
                    <a:lumMod val="25000"/>
                  </a:srgbClr>
                </a:solidFill>
                <a:effectLst/>
                <a:uLnTx/>
                <a:uFillTx/>
                <a:latin typeface="Abadi"/>
                <a:ea typeface="+mn-ea"/>
                <a:cs typeface="+mn-cs"/>
              </a:rPr>
              <a:t>Plotly</a:t>
            </a:r>
            <a:r>
              <a:rPr kumimoji="0" lang="en-US" sz="8800" b="0" i="0" u="none" strike="noStrike" kern="1200" cap="none" spc="0" normalizeH="0" baseline="0" noProof="0" dirty="0">
                <a:ln>
                  <a:noFill/>
                </a:ln>
                <a:solidFill>
                  <a:srgbClr val="A5A5A5">
                    <a:lumMod val="25000"/>
                  </a:srgbClr>
                </a:solidFill>
                <a:effectLst/>
                <a:uLnTx/>
                <a:uFillTx/>
                <a:latin typeface="Abadi"/>
                <a:ea typeface="+mn-ea"/>
                <a:cs typeface="+mn-cs"/>
              </a:rPr>
              <a:t> Dash</a:t>
            </a:r>
          </a:p>
          <a:p>
            <a:pPr marL="228600" marR="0" lvl="0" indent="-228600" algn="l" defTabSz="914400" rtl="0" eaLnBrk="1" fontAlgn="auto" latinLnBrk="0" hangingPunct="1">
              <a:lnSpc>
                <a:spcPct val="120000"/>
              </a:lnSpc>
              <a:spcBef>
                <a:spcPts val="1400"/>
              </a:spcBef>
              <a:spcAft>
                <a:spcPts val="0"/>
              </a:spcAft>
              <a:buClrTx/>
              <a:buSzTx/>
              <a:buFont typeface="Arial"/>
              <a:buChar char="•"/>
              <a:tabLst/>
              <a:defRPr/>
            </a:pPr>
            <a:r>
              <a:rPr kumimoji="0" lang="en-US" sz="8800" b="0" i="0" u="none" strike="noStrike" kern="1200" cap="none" spc="0" normalizeH="0" baseline="0" noProof="0" dirty="0">
                <a:ln>
                  <a:noFill/>
                </a:ln>
                <a:solidFill>
                  <a:srgbClr val="A5A5A5">
                    <a:lumMod val="25000"/>
                  </a:srgbClr>
                </a:solidFill>
                <a:effectLst/>
                <a:uLnTx/>
                <a:uFillTx/>
                <a:latin typeface="Abadi"/>
                <a:ea typeface="+mn-ea"/>
                <a:cs typeface="+mn-cs"/>
              </a:rPr>
              <a:t>Perform predictive analysis using classification models</a:t>
            </a:r>
          </a:p>
          <a:p>
            <a:pPr marL="685800" marR="0" lvl="1" indent="-228600" algn="l" defTabSz="914400" rtl="0" eaLnBrk="1" fontAlgn="auto" latinLnBrk="0" hangingPunct="1">
              <a:lnSpc>
                <a:spcPct val="120000"/>
              </a:lnSpc>
              <a:spcBef>
                <a:spcPts val="1400"/>
              </a:spcBef>
              <a:spcAft>
                <a:spcPts val="0"/>
              </a:spcAft>
              <a:buClrTx/>
              <a:buSzTx/>
              <a:buFont typeface="Arial"/>
              <a:buChar char="•"/>
              <a:tabLst/>
              <a:defRPr/>
            </a:pPr>
            <a:r>
              <a:rPr kumimoji="0" lang="en-US" sz="7600" b="0" i="0" u="none" strike="noStrike" kern="1200" cap="none" spc="0" normalizeH="0" baseline="0" noProof="0" dirty="0">
                <a:ln>
                  <a:noFill/>
                </a:ln>
                <a:solidFill>
                  <a:srgbClr val="E7E6E6">
                    <a:lumMod val="50000"/>
                  </a:srgbClr>
                </a:solidFill>
                <a:effectLst/>
                <a:uLnTx/>
                <a:uFillTx/>
                <a:latin typeface="Abadi"/>
                <a:ea typeface="+mn-ea"/>
                <a:cs typeface="+mn-cs"/>
              </a:rPr>
              <a:t>Divide the data into training and test sets, then calculate the performance score of each model to identify the best-fitting one.</a:t>
            </a:r>
            <a:endParaRPr kumimoji="0" lang="en-US" sz="8800" b="0" i="0" u="none" strike="noStrike" kern="1200" cap="none" spc="0" normalizeH="0" baseline="0" noProof="0" dirty="0">
              <a:ln>
                <a:noFill/>
              </a:ln>
              <a:solidFill>
                <a:srgbClr val="A5A5A5">
                  <a:lumMod val="25000"/>
                </a:srgbClr>
              </a:solidFill>
              <a:effectLst/>
              <a:uLnTx/>
              <a:uFillTx/>
              <a:latin typeface="Abadi"/>
              <a:ea typeface="+mn-ea"/>
              <a:cs typeface="+mn-cs"/>
            </a:endParaRPr>
          </a:p>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endPar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endParaRPr>
          </a:p>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endPar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endParaRPr>
          </a:p>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endPar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endParaRPr>
          </a:p>
          <a:p>
            <a:pPr marL="228600" marR="0" lvl="0" indent="-228600" algn="l" defTabSz="914400" rtl="0" eaLnBrk="1" fontAlgn="auto" latinLnBrk="0" hangingPunct="1">
              <a:lnSpc>
                <a:spcPct val="100000"/>
              </a:lnSpc>
              <a:spcBef>
                <a:spcPts val="1400"/>
              </a:spcBef>
              <a:spcAft>
                <a:spcPts val="0"/>
              </a:spcAft>
              <a:buClrTx/>
              <a:buSzTx/>
              <a:buFont typeface="Arial"/>
              <a:buChar char="•"/>
              <a:tabLst/>
              <a:defRPr/>
            </a:pPr>
            <a:endPar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Methodology</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30657"/>
            <a:ext cx="10515600" cy="4351338"/>
          </a:xfrm>
          <a:prstGeom prst="rect">
            <a:avLst/>
          </a:prstGeom>
        </p:spPr>
        <p:txBody>
          <a:bodyPr/>
          <a:lstStyle/>
          <a:p>
            <a:pPr>
              <a:lnSpc>
                <a:spcPct val="100000"/>
              </a:lnSpc>
              <a:spcBef>
                <a:spcPts val="1400"/>
              </a:spcBef>
            </a:pPr>
            <a:r>
              <a:rPr lang="en-US" sz="2400" b="0" i="0" dirty="0">
                <a:solidFill>
                  <a:srgbClr val="374151"/>
                </a:solidFill>
                <a:effectLst/>
                <a:latin typeface="Söhne"/>
              </a:rPr>
              <a:t>Data was gathered from two primary sources: the SpaceX API (</a:t>
            </a:r>
            <a:r>
              <a:rPr lang="en-US" sz="2400" b="0" i="0" u="sng" dirty="0">
                <a:effectLst/>
                <a:latin typeface="Söhne"/>
                <a:hlinkClick r:id="rId3"/>
              </a:rPr>
              <a:t>https://api.spacexdata.com/v4/rockets/</a:t>
            </a:r>
            <a:r>
              <a:rPr lang="en-US" sz="2400" b="0" i="0" dirty="0">
                <a:solidFill>
                  <a:srgbClr val="374151"/>
                </a:solidFill>
                <a:effectLst/>
                <a:latin typeface="Söhne"/>
              </a:rPr>
              <a:t>) and a Wikipedia page listing Falcon 9 and Falcon Heavy launches (</a:t>
            </a:r>
            <a:r>
              <a:rPr lang="en-US" sz="2400" b="0" i="0" u="sng" dirty="0">
                <a:effectLst/>
                <a:latin typeface="Söhne"/>
                <a:hlinkClick r:id="rId4"/>
              </a:rPr>
              <a:t>https://en.wikipedia.org/wiki/List_of_Falcon_9_and_Falcon_Heavy_launches</a:t>
            </a:r>
            <a:r>
              <a:rPr lang="en-US" sz="2400" b="0" i="0" dirty="0">
                <a:solidFill>
                  <a:srgbClr val="374151"/>
                </a:solidFill>
                <a:effectLst/>
                <a:latin typeface="Söhne"/>
              </a:rPr>
              <a:t>). The collection methods employed API calls for SpaceX data and web scraping techniques for the Wikipedia information.</a:t>
            </a:r>
            <a:endParaRPr lang="en-US" sz="2400"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Data Collection</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196604" cy="4335104"/>
          </a:xfrm>
          <a:prstGeom prst="rect">
            <a:avLst/>
          </a:prstGeom>
        </p:spPr>
        <p:txBody>
          <a:bodyPr vert="horz" lIns="91440" tIns="45720" rIns="91440" bIns="45720" rtlCol="0" anchor="t">
            <a:normAutofit/>
          </a:bodyPr>
          <a:lstStyle/>
          <a:p>
            <a:r>
              <a:rPr lang="en-US" sz="1800" dirty="0">
                <a:latin typeface="Abadi" panose="020B0604020104020204" pitchFamily="34" charset="0"/>
              </a:rPr>
              <a:t>SpaceX provides a public API that allows for the convenient retrieval and utilization of data.</a:t>
            </a:r>
            <a:endParaRPr lang="en-GB" sz="1800" dirty="0">
              <a:latin typeface="Abadi" panose="020B0604020104020204" pitchFamily="34" charset="0"/>
            </a:endParaRPr>
          </a:p>
          <a:p>
            <a:r>
              <a:rPr lang="en-US" sz="1800" dirty="0">
                <a:latin typeface="Abadi" panose="020B0604020104020204" pitchFamily="34" charset="0"/>
              </a:rPr>
              <a:t>The API was utilized as outlined in the adjacent flowchart, after which the data was saved for long-term storage.</a:t>
            </a:r>
            <a:endParaRPr lang="en-GB" sz="1800" dirty="0">
              <a:latin typeface="Abadi" panose="020B0604020104020204" pitchFamily="34" charset="0"/>
            </a:endParaRPr>
          </a:p>
          <a:p>
            <a:r>
              <a:rPr lang="en-GB" sz="1800" dirty="0">
                <a:latin typeface="Abadi" panose="020B0604020104020204" pitchFamily="34" charset="0"/>
              </a:rPr>
              <a:t>Source code: </a:t>
            </a:r>
            <a:r>
              <a:rPr lang="en-GB" sz="1800" dirty="0">
                <a:latin typeface="Abadi" panose="020B0604020104020204" pitchFamily="34" charset="0"/>
                <a:hlinkClick r:id="rId3"/>
              </a:rPr>
              <a:t>https://github.com/okaforoa/ibm-data-science-capstone/blob/main/Week%201/jupyter-labs-spacex-data-collection-api.ipynb</a:t>
            </a:r>
            <a:r>
              <a:rPr lang="en-GB" sz="1800" dirty="0">
                <a:latin typeface="Abadi" panose="020B0604020104020204" pitchFamily="34" charset="0"/>
              </a:rPr>
              <a:t> </a:t>
            </a: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Data Collection – SpaceX API</a:t>
            </a:r>
          </a:p>
        </p:txBody>
      </p:sp>
      <p:graphicFrame>
        <p:nvGraphicFramePr>
          <p:cNvPr id="2" name="Diagram 1">
            <a:extLst>
              <a:ext uri="{FF2B5EF4-FFF2-40B4-BE49-F238E27FC236}">
                <a16:creationId xmlns:a16="http://schemas.microsoft.com/office/drawing/2014/main" id="{779581E8-5F06-E2E3-0078-DA7751C9FA0A}"/>
              </a:ext>
            </a:extLst>
          </p:cNvPr>
          <p:cNvGraphicFramePr/>
          <p:nvPr/>
        </p:nvGraphicFramePr>
        <p:xfrm>
          <a:off x="6889249" y="1800225"/>
          <a:ext cx="3651045" cy="35721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23761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75537C-CA84-1446-933C-8E9D027F9201}" type="slidenum">
              <a:rPr kumimoji="0" lang="en-US" sz="1600" b="0" i="0" u="none" strike="noStrike" kern="1200" cap="none" spc="0" normalizeH="0" baseline="0" noProof="0" smtClean="0">
                <a:ln>
                  <a:noFill/>
                </a:ln>
                <a:solidFill>
                  <a:srgbClr val="1C7DDB"/>
                </a:solidFill>
                <a:effectLst/>
                <a:uLnTx/>
                <a:uFillTx/>
                <a:latin typeface="Abadi" panose="020B0604020104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600" b="0" i="0" u="none" strike="noStrike" kern="1200" cap="none" spc="0" normalizeH="0" baseline="0" noProof="0">
              <a:ln>
                <a:noFill/>
              </a:ln>
              <a:solidFill>
                <a:srgbClr val="1C7DDB"/>
              </a:solidFill>
              <a:effectLst/>
              <a:uLnTx/>
              <a:uFillTx/>
              <a:latin typeface="Abadi" panose="020B0604020104020204" pitchFamily="34" charset="0"/>
              <a:ea typeface="+mn-ea"/>
              <a:cs typeface="+mn-cs"/>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927783" cy="4087402"/>
          </a:xfrm>
          <a:prstGeom prst="rect">
            <a:avLst/>
          </a:prstGeom>
        </p:spPr>
        <p:txBody>
          <a:bodyPr lIns="91440" tIns="45720" rIns="91440" bIns="45720" anchor="t">
            <a:noAutofit/>
          </a:bodyPr>
          <a:lstStyle/>
          <a:p>
            <a:pPr marL="0" indent="0">
              <a:buNone/>
            </a:pPr>
            <a:r>
              <a:rPr lang="en-GB" sz="1800" dirty="0">
                <a:latin typeface="Abadi" panose="020B0604020104020204" pitchFamily="34" charset="0"/>
              </a:rPr>
              <a:t>• </a:t>
            </a:r>
            <a:r>
              <a:rPr lang="en-US" sz="1800" dirty="0">
                <a:latin typeface="Abadi" panose="020B0604020104020204" pitchFamily="34" charset="0"/>
              </a:rPr>
              <a:t>Information on SpaceX launches is also accessible through Wikipedia.</a:t>
            </a:r>
            <a:endParaRPr lang="en-GB" sz="1800" dirty="0">
              <a:latin typeface="Abadi" panose="020B0604020104020204" pitchFamily="34" charset="0"/>
            </a:endParaRPr>
          </a:p>
          <a:p>
            <a:pPr marL="0" indent="0">
              <a:buNone/>
            </a:pPr>
            <a:r>
              <a:rPr lang="en-GB" sz="1800" dirty="0">
                <a:latin typeface="Abadi" panose="020B0604020104020204" pitchFamily="34" charset="0"/>
              </a:rPr>
              <a:t>• </a:t>
            </a:r>
            <a:r>
              <a:rPr lang="en-US" sz="1800" dirty="0">
                <a:latin typeface="Abadi" panose="020B0604020104020204" pitchFamily="34" charset="0"/>
              </a:rPr>
              <a:t>Data is sourced from Wikipedia following a specific flowchart and is then stored for long-term use.</a:t>
            </a:r>
            <a:endParaRPr lang="en-GB" sz="1800" dirty="0">
              <a:latin typeface="Abadi" panose="020B0604020104020204" pitchFamily="34" charset="0"/>
            </a:endParaRPr>
          </a:p>
          <a:p>
            <a:pPr marL="0" indent="0">
              <a:buNone/>
            </a:pPr>
            <a:r>
              <a:rPr lang="en-GB" sz="1800" dirty="0">
                <a:latin typeface="Abadi" panose="020B0604020104020204" pitchFamily="34" charset="0"/>
              </a:rPr>
              <a:t>• Source code: </a:t>
            </a:r>
            <a:r>
              <a:rPr lang="en-GB" sz="1800" dirty="0">
                <a:latin typeface="Abadi" panose="020B0604020104020204" pitchFamily="34" charset="0"/>
                <a:hlinkClick r:id="rId3"/>
              </a:rPr>
              <a:t>https://github.com/okaforoa/ibm-data-science-capstone/blob/main/Week%201/jupyter-labs-webscraping.ipynb</a:t>
            </a:r>
            <a:r>
              <a:rPr lang="en-GB" sz="1800" dirty="0">
                <a:latin typeface="Abadi" panose="020B0604020104020204" pitchFamily="34" charset="0"/>
              </a:rPr>
              <a:t> </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4000" b="0" i="0" u="none" strike="noStrike" kern="1200" cap="none" spc="0" normalizeH="0" baseline="0" noProof="0">
              <a:ln>
                <a:noFill/>
              </a:ln>
              <a:solidFill>
                <a:srgbClr val="1C7DDB"/>
              </a:solidFill>
              <a:effectLst/>
              <a:uLnTx/>
              <a:uFillTx/>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000" b="0" i="0" u="none" strike="noStrike" kern="1200" cap="none" spc="0" normalizeH="0" baseline="0" noProof="0" dirty="0">
                <a:ln>
                  <a:noFill/>
                </a:ln>
                <a:solidFill>
                  <a:srgbClr val="0B49CB"/>
                </a:solidFill>
                <a:effectLst/>
                <a:uLnTx/>
                <a:uFillTx/>
                <a:latin typeface="Abadi"/>
              </a:rPr>
              <a:t>Data Collection - Scraping</a:t>
            </a:r>
            <a:endParaRPr kumimoji="0" lang="en-US" sz="4000" b="0" i="0" u="none" strike="noStrike" kern="1200" cap="none" spc="0" normalizeH="0" baseline="0" noProof="0" dirty="0">
              <a:ln>
                <a:noFill/>
              </a:ln>
              <a:solidFill>
                <a:srgbClr val="0B49CB"/>
              </a:solidFill>
              <a:effectLst/>
              <a:uLnTx/>
              <a:uFillTx/>
              <a:latin typeface="IBM Plex Mono SemiBold" panose="020B0709050203000203" pitchFamily="49" charset="0"/>
            </a:endParaRPr>
          </a:p>
        </p:txBody>
      </p:sp>
      <p:graphicFrame>
        <p:nvGraphicFramePr>
          <p:cNvPr id="2" name="Diagram 1">
            <a:extLst>
              <a:ext uri="{FF2B5EF4-FFF2-40B4-BE49-F238E27FC236}">
                <a16:creationId xmlns:a16="http://schemas.microsoft.com/office/drawing/2014/main" id="{CD558477-90F2-F475-0AAE-467378B48366}"/>
              </a:ext>
            </a:extLst>
          </p:cNvPr>
          <p:cNvGraphicFramePr/>
          <p:nvPr/>
        </p:nvGraphicFramePr>
        <p:xfrm>
          <a:off x="6617406" y="1846779"/>
          <a:ext cx="3651045" cy="35721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4607992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1312</TotalTime>
  <Words>2374</Words>
  <Application>Microsoft Office PowerPoint</Application>
  <PresentationFormat>Widescreen</PresentationFormat>
  <Paragraphs>239</Paragraphs>
  <Slides>48</Slides>
  <Notes>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48</vt:i4>
      </vt:variant>
    </vt:vector>
  </HeadingPairs>
  <TitlesOfParts>
    <vt:vector size="56" baseType="lpstr">
      <vt:lpstr>Abadi</vt:lpstr>
      <vt:lpstr>Arial</vt:lpstr>
      <vt:lpstr>Calibri</vt:lpstr>
      <vt:lpstr>Calibri Light</vt:lpstr>
      <vt:lpstr>IBM Plex Mono SemiBold</vt:lpstr>
      <vt:lpstr>Söhne</vt:lpstr>
      <vt:lpstr>Custom Design</vt:lpstr>
      <vt:lpstr>1_Custom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Okafor, Olisamedua</dc:creator>
  <cp:lastModifiedBy>Okafor, Olisamedua</cp:lastModifiedBy>
  <cp:revision>230</cp:revision>
  <dcterms:created xsi:type="dcterms:W3CDTF">2021-04-29T18:58:34Z</dcterms:created>
  <dcterms:modified xsi:type="dcterms:W3CDTF">2023-09-10T20:43:13Z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